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Lst>
  <p:notesMasterIdLst>
    <p:notesMasterId r:id="rId21"/>
  </p:notesMasterIdLst>
  <p:handoutMasterIdLst>
    <p:handoutMasterId r:id="rId22"/>
  </p:handoutMasterIdLst>
  <p:sldIdLst>
    <p:sldId id="256" r:id="rId5"/>
    <p:sldId id="262" r:id="rId6"/>
    <p:sldId id="278" r:id="rId7"/>
    <p:sldId id="279" r:id="rId8"/>
    <p:sldId id="263" r:id="rId9"/>
    <p:sldId id="264" r:id="rId10"/>
    <p:sldId id="266" r:id="rId11"/>
    <p:sldId id="267" r:id="rId12"/>
    <p:sldId id="268" r:id="rId13"/>
    <p:sldId id="270" r:id="rId14"/>
    <p:sldId id="271" r:id="rId15"/>
    <p:sldId id="272" r:id="rId16"/>
    <p:sldId id="273" r:id="rId17"/>
    <p:sldId id="274" r:id="rId18"/>
    <p:sldId id="280"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F35DC-778A-FD33-F6AE-E1E9FB2FF5CE}" v="81" dt="2020-09-21T16:47:15.746"/>
    <p1510:client id="{2AF2560D-B679-4DA5-93CE-A97D207A947E}" v="27" dt="2020-09-21T02:00:47.991"/>
    <p1510:client id="{B81D5886-EB57-4726-A3C6-348B92DB733A}" v="19" dt="2020-09-20T17:59:01.874"/>
    <p1510:client id="{D00D6EAC-BEBF-DFB4-43DD-BA8A707A629B}" v="33" dt="2020-09-20T16:40:23.095"/>
    <p1510:client id="{E4EC7361-5A47-25DB-B015-827C19F4BDBF}" v="7" dt="2020-09-21T20:48:42.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varScale="1">
        <p:scale>
          <a:sx n="72" d="100"/>
          <a:sy n="72" d="100"/>
        </p:scale>
        <p:origin x="840"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svg"/><Relationship Id="rId1" Type="http://schemas.openxmlformats.org/officeDocument/2006/relationships/image" Target="../media/image13.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3762724-1E02-4290-BF5F-CA448C341DF6}" type="doc">
      <dgm:prSet loTypeId="urn:microsoft.com/office/officeart/2005/8/layout/bList2" loCatId="list" qsTypeId="urn:microsoft.com/office/officeart/2005/8/quickstyle/simple1" qsCatId="simple" csTypeId="urn:microsoft.com/office/officeart/2005/8/colors/accent1_2" csCatId="accent1" phldr="1"/>
      <dgm:spPr/>
    </dgm:pt>
    <dgm:pt modelId="{059EEF26-5804-41E7-A2FF-A3734A72DB67}">
      <dgm:prSet phldrT="[Texto]" custT="1"/>
      <dgm:spPr/>
      <dgm:t>
        <a:bodyPr/>
        <a:lstStyle/>
        <a:p>
          <a:pPr algn="ctr"/>
          <a:r>
            <a:rPr lang="en-US" sz="2000" dirty="0">
              <a:latin typeface="Times New Roman" panose="02020603050405020304" pitchFamily="18" charset="0"/>
              <a:cs typeface="Times New Roman" panose="02020603050405020304" pitchFamily="18" charset="0"/>
            </a:rPr>
            <a:t>Automóvil sin conductor</a:t>
          </a:r>
        </a:p>
      </dgm:t>
    </dgm:pt>
    <dgm:pt modelId="{32255F54-14D1-4E3B-BDEB-E26F4D2C0E24}" type="parTrans" cxnId="{CB9D214A-CA43-4E62-B1F8-A78C20F25FB7}">
      <dgm:prSet/>
      <dgm:spPr/>
      <dgm:t>
        <a:bodyPr/>
        <a:lstStyle/>
        <a:p>
          <a:endParaRPr lang="en-US"/>
        </a:p>
      </dgm:t>
    </dgm:pt>
    <dgm:pt modelId="{194775AB-6CC0-4525-B732-96F4DD67EED5}" type="sibTrans" cxnId="{CB9D214A-CA43-4E62-B1F8-A78C20F25FB7}">
      <dgm:prSet/>
      <dgm:spPr/>
      <dgm:t>
        <a:bodyPr/>
        <a:lstStyle/>
        <a:p>
          <a:endParaRPr lang="en-US"/>
        </a:p>
      </dgm:t>
    </dgm:pt>
    <dgm:pt modelId="{E1033304-DF3C-4F11-8B89-98995ABCCD97}">
      <dgm:prSet phldrT="[Texto]" custT="1"/>
      <dgm:spPr/>
      <dgm:t>
        <a:bodyPr/>
        <a:lstStyle/>
        <a:p>
          <a:pPr algn="ctr"/>
          <a:r>
            <a:rPr lang="en-US" sz="2000" dirty="0" err="1"/>
            <a:t>Sistemas</a:t>
          </a:r>
          <a:r>
            <a:rPr lang="en-US" sz="2000" dirty="0"/>
            <a:t> de radar </a:t>
          </a:r>
          <a:r>
            <a:rPr lang="en-US" sz="2000" dirty="0" err="1"/>
            <a:t>en</a:t>
          </a:r>
          <a:r>
            <a:rPr lang="en-US" sz="2000" dirty="0"/>
            <a:t> </a:t>
          </a:r>
          <a:r>
            <a:rPr lang="en-US" sz="2000" dirty="0" err="1"/>
            <a:t>aviones</a:t>
          </a:r>
          <a:endParaRPr lang="en-US" sz="2000" dirty="0"/>
        </a:p>
      </dgm:t>
    </dgm:pt>
    <dgm:pt modelId="{202A70ED-52D0-4058-978D-504644385F68}" type="parTrans" cxnId="{BF31041C-D859-443E-B1E9-EA4517887286}">
      <dgm:prSet/>
      <dgm:spPr/>
      <dgm:t>
        <a:bodyPr/>
        <a:lstStyle/>
        <a:p>
          <a:endParaRPr lang="en-US"/>
        </a:p>
      </dgm:t>
    </dgm:pt>
    <dgm:pt modelId="{03D7F202-F6D1-4FB1-AA4C-97CB83F53CDB}" type="sibTrans" cxnId="{BF31041C-D859-443E-B1E9-EA4517887286}">
      <dgm:prSet/>
      <dgm:spPr/>
      <dgm:t>
        <a:bodyPr/>
        <a:lstStyle/>
        <a:p>
          <a:endParaRPr lang="en-US"/>
        </a:p>
      </dgm:t>
    </dgm:pt>
    <dgm:pt modelId="{3456EBF8-7CED-4268-875F-E50BB64CF74E}">
      <dgm:prSet phldrT="[Texto]" custT="1"/>
      <dgm:spPr/>
      <dgm:t>
        <a:bodyPr/>
        <a:lstStyle/>
        <a:p>
          <a:r>
            <a:rPr lang="es-MX" sz="2000" noProof="0" dirty="0">
              <a:latin typeface="Times New Roman" panose="02020603050405020304" pitchFamily="18" charset="0"/>
              <a:cs typeface="Times New Roman" panose="02020603050405020304" pitchFamily="18" charset="0"/>
            </a:rPr>
            <a:t>En una fábrica </a:t>
          </a:r>
        </a:p>
      </dgm:t>
    </dgm:pt>
    <dgm:pt modelId="{046EF760-BB52-4ED3-860A-B3C0F77600F8}" type="parTrans" cxnId="{EEEA2ACD-7B05-495F-AF08-E396045C5F8D}">
      <dgm:prSet/>
      <dgm:spPr/>
      <dgm:t>
        <a:bodyPr/>
        <a:lstStyle/>
        <a:p>
          <a:endParaRPr lang="en-US"/>
        </a:p>
      </dgm:t>
    </dgm:pt>
    <dgm:pt modelId="{3C1F02DF-84EB-4510-AAC0-AE734C5FE01C}" type="sibTrans" cxnId="{EEEA2ACD-7B05-495F-AF08-E396045C5F8D}">
      <dgm:prSet/>
      <dgm:spPr/>
      <dgm:t>
        <a:bodyPr/>
        <a:lstStyle/>
        <a:p>
          <a:endParaRPr lang="en-US"/>
        </a:p>
      </dgm:t>
    </dgm:pt>
    <dgm:pt modelId="{CA233E6D-5C33-496E-A23F-E15E71214A4E}">
      <dgm:prSet custT="1"/>
      <dgm:spPr/>
      <dgm:t>
        <a:bodyPr/>
        <a:lstStyle/>
        <a:p>
          <a:pPr algn="just"/>
          <a:r>
            <a:rPr lang="es-MX" sz="1600" dirty="0"/>
            <a:t>Lidar es un dispositivo que proyecta láseres que rebotan en objetos para crear un mapa de alta resolución del entorno en tiempo real. Se utiliza para crear escaneos 3D rápidos y precisos.</a:t>
          </a:r>
          <a:endParaRPr lang="es-MX" sz="1600" noProof="0" dirty="0">
            <a:latin typeface="Times New Roman" panose="02020603050405020304" pitchFamily="18" charset="0"/>
            <a:cs typeface="Times New Roman" panose="02020603050405020304" pitchFamily="18" charset="0"/>
          </a:endParaRPr>
        </a:p>
      </dgm:t>
    </dgm:pt>
    <dgm:pt modelId="{195D3B87-B0F6-49F7-8B8D-B8F21BA4B44B}" type="parTrans" cxnId="{5DD0283C-A460-4170-8077-B3E641F0749A}">
      <dgm:prSet/>
      <dgm:spPr/>
      <dgm:t>
        <a:bodyPr/>
        <a:lstStyle/>
        <a:p>
          <a:endParaRPr lang="en-US"/>
        </a:p>
      </dgm:t>
    </dgm:pt>
    <dgm:pt modelId="{CC418217-AF83-42B9-AA15-5E441DCC57C7}" type="sibTrans" cxnId="{5DD0283C-A460-4170-8077-B3E641F0749A}">
      <dgm:prSet/>
      <dgm:spPr/>
      <dgm:t>
        <a:bodyPr/>
        <a:lstStyle/>
        <a:p>
          <a:endParaRPr lang="en-US"/>
        </a:p>
      </dgm:t>
    </dgm:pt>
    <dgm:pt modelId="{94895B6D-9DB7-4DC1-9CB2-EDEAEA32DF7E}">
      <dgm:prSet custT="1"/>
      <dgm:spPr/>
      <dgm:t>
        <a:bodyPr/>
        <a:lstStyle/>
        <a:p>
          <a:pPr algn="just"/>
          <a:r>
            <a:rPr lang="es-MX" sz="1600" dirty="0"/>
            <a:t>Antena que lee geolocalización precisa.</a:t>
          </a:r>
          <a:endParaRPr lang="es-MX" sz="1600" noProof="0" dirty="0">
            <a:latin typeface="Times New Roman" panose="02020603050405020304" pitchFamily="18" charset="0"/>
            <a:cs typeface="Times New Roman" panose="02020603050405020304" pitchFamily="18" charset="0"/>
          </a:endParaRPr>
        </a:p>
      </dgm:t>
    </dgm:pt>
    <dgm:pt modelId="{8642D270-14CD-420D-A03C-30482B854D11}" type="parTrans" cxnId="{182EC20F-7258-44D6-8C57-A48FA3655959}">
      <dgm:prSet/>
      <dgm:spPr/>
      <dgm:t>
        <a:bodyPr/>
        <a:lstStyle/>
        <a:p>
          <a:endParaRPr lang="en-US"/>
        </a:p>
      </dgm:t>
    </dgm:pt>
    <dgm:pt modelId="{C5C60EF7-8BA8-4FD7-BF7D-EC67D18E6C18}" type="sibTrans" cxnId="{182EC20F-7258-44D6-8C57-A48FA3655959}">
      <dgm:prSet/>
      <dgm:spPr/>
      <dgm:t>
        <a:bodyPr/>
        <a:lstStyle/>
        <a:p>
          <a:endParaRPr lang="en-US"/>
        </a:p>
      </dgm:t>
    </dgm:pt>
    <dgm:pt modelId="{7CD173BC-5C4F-4D54-A837-E0461E7061B1}">
      <dgm:prSet custT="1"/>
      <dgm:spPr/>
      <dgm:t>
        <a:bodyPr/>
        <a:lstStyle/>
        <a:p>
          <a:pPr algn="just"/>
          <a:r>
            <a:rPr lang="es-MX" sz="1600" dirty="0"/>
            <a:t>Sensores ultrasónicos en ruedas traseras que detecta y evita obstáculos.</a:t>
          </a:r>
          <a:endParaRPr lang="es-MX" sz="1600" noProof="0" dirty="0">
            <a:latin typeface="Times New Roman" panose="02020603050405020304" pitchFamily="18" charset="0"/>
            <a:cs typeface="Times New Roman" panose="02020603050405020304" pitchFamily="18" charset="0"/>
          </a:endParaRPr>
        </a:p>
      </dgm:t>
    </dgm:pt>
    <dgm:pt modelId="{2DBB4BB0-611E-451A-846F-271648C12D6B}" type="parTrans" cxnId="{2275279B-9F32-431A-B27C-894A4528FA3E}">
      <dgm:prSet/>
      <dgm:spPr/>
      <dgm:t>
        <a:bodyPr/>
        <a:lstStyle/>
        <a:p>
          <a:endParaRPr lang="en-US"/>
        </a:p>
      </dgm:t>
    </dgm:pt>
    <dgm:pt modelId="{B84CB97E-8707-4F3F-BCAE-77BAE9B9F44F}" type="sibTrans" cxnId="{2275279B-9F32-431A-B27C-894A4528FA3E}">
      <dgm:prSet/>
      <dgm:spPr/>
      <dgm:t>
        <a:bodyPr/>
        <a:lstStyle/>
        <a:p>
          <a:endParaRPr lang="en-US"/>
        </a:p>
      </dgm:t>
    </dgm:pt>
    <dgm:pt modelId="{4360FA9E-95E5-4852-B96E-A3584E6CDB93}">
      <dgm:prSet custT="1"/>
      <dgm:spPr/>
      <dgm:t>
        <a:bodyPr/>
        <a:lstStyle/>
        <a:p>
          <a:pPr algn="just"/>
          <a:r>
            <a:rPr lang="es-MX" sz="1600" dirty="0"/>
            <a:t>software que está programado para interpretar señales de tráfico comunes</a:t>
          </a:r>
          <a:endParaRPr lang="es-MX" sz="1600" noProof="0" dirty="0">
            <a:latin typeface="Times New Roman" panose="02020603050405020304" pitchFamily="18" charset="0"/>
            <a:cs typeface="Times New Roman" panose="02020603050405020304" pitchFamily="18" charset="0"/>
          </a:endParaRPr>
        </a:p>
      </dgm:t>
    </dgm:pt>
    <dgm:pt modelId="{9D35E2B5-BB1C-4839-9198-E340D4696DB0}" type="parTrans" cxnId="{631582BF-EC49-4CD1-93F4-EC89C8341692}">
      <dgm:prSet/>
      <dgm:spPr/>
      <dgm:t>
        <a:bodyPr/>
        <a:lstStyle/>
        <a:p>
          <a:endParaRPr lang="en-US"/>
        </a:p>
      </dgm:t>
    </dgm:pt>
    <dgm:pt modelId="{48500373-0CAD-42AD-A13A-52FD28986ED6}" type="sibTrans" cxnId="{631582BF-EC49-4CD1-93F4-EC89C8341692}">
      <dgm:prSet/>
      <dgm:spPr/>
      <dgm:t>
        <a:bodyPr/>
        <a:lstStyle/>
        <a:p>
          <a:endParaRPr lang="en-US"/>
        </a:p>
      </dgm:t>
    </dgm:pt>
    <dgm:pt modelId="{A7CAA7BD-7A1A-42C2-9436-B435E26BF79C}">
      <dgm:prSet custT="1"/>
      <dgm:spPr/>
      <dgm:t>
        <a:bodyPr/>
        <a:lstStyle/>
        <a:p>
          <a:pPr algn="just"/>
          <a:r>
            <a:rPr lang="es-MX" sz="1600" noProof="0" dirty="0">
              <a:latin typeface="Times New Roman" panose="02020603050405020304" pitchFamily="18" charset="0"/>
              <a:cs typeface="Times New Roman" panose="02020603050405020304" pitchFamily="18" charset="0"/>
            </a:rPr>
            <a:t>Procesamiento de imágenes.</a:t>
          </a:r>
        </a:p>
      </dgm:t>
    </dgm:pt>
    <dgm:pt modelId="{B6D72C8C-E4AD-488E-BE0B-5A7F71813512}" type="parTrans" cxnId="{8F194D0E-4275-45B7-A835-619BC2C7770B}">
      <dgm:prSet/>
      <dgm:spPr/>
      <dgm:t>
        <a:bodyPr/>
        <a:lstStyle/>
        <a:p>
          <a:endParaRPr lang="en-US"/>
        </a:p>
      </dgm:t>
    </dgm:pt>
    <dgm:pt modelId="{7E343257-6438-49E1-907F-5CBFD2EBCCD0}" type="sibTrans" cxnId="{8F194D0E-4275-45B7-A835-619BC2C7770B}">
      <dgm:prSet/>
      <dgm:spPr/>
      <dgm:t>
        <a:bodyPr/>
        <a:lstStyle/>
        <a:p>
          <a:endParaRPr lang="en-US"/>
        </a:p>
      </dgm:t>
    </dgm:pt>
    <dgm:pt modelId="{7D437CB7-A9CF-4E19-84BB-A599D37AEF6F}">
      <dgm:prSet custT="1"/>
      <dgm:spPr/>
      <dgm:t>
        <a:bodyPr/>
        <a:lstStyle/>
        <a:p>
          <a:r>
            <a:rPr lang="es-MX" sz="1600" dirty="0">
              <a:latin typeface="Times New Roman" panose="02020603050405020304" pitchFamily="18" charset="0"/>
              <a:cs typeface="Times New Roman" panose="02020603050405020304" pitchFamily="18" charset="0"/>
            </a:rPr>
            <a:t>El procesado de la señal recibida o reflejada del sistema radar embarcado en un avión requiere alta potencia de cálculo además de ocupar poco espacio, pesar poco y soportar condiciones extremas de funcionamiento </a:t>
          </a:r>
          <a:endParaRPr lang="en-US" sz="1600" dirty="0">
            <a:latin typeface="Times New Roman" panose="02020603050405020304" pitchFamily="18" charset="0"/>
            <a:cs typeface="Times New Roman" panose="02020603050405020304" pitchFamily="18" charset="0"/>
          </a:endParaRPr>
        </a:p>
      </dgm:t>
    </dgm:pt>
    <dgm:pt modelId="{BC240B5F-54DE-4B30-BED7-91052BADD8FC}" type="parTrans" cxnId="{23AAA1BE-9A72-4743-81BA-EBE6BD5E0193}">
      <dgm:prSet/>
      <dgm:spPr/>
      <dgm:t>
        <a:bodyPr/>
        <a:lstStyle/>
        <a:p>
          <a:endParaRPr lang="en-US"/>
        </a:p>
      </dgm:t>
    </dgm:pt>
    <dgm:pt modelId="{CD79745D-AFF1-4166-9725-03F96E0AA088}" type="sibTrans" cxnId="{23AAA1BE-9A72-4743-81BA-EBE6BD5E0193}">
      <dgm:prSet/>
      <dgm:spPr/>
      <dgm:t>
        <a:bodyPr/>
        <a:lstStyle/>
        <a:p>
          <a:endParaRPr lang="en-US"/>
        </a:p>
      </dgm:t>
    </dgm:pt>
    <dgm:pt modelId="{21A3E547-80FA-48C9-9490-646F43DF89C7}">
      <dgm:prSet/>
      <dgm:spPr/>
      <dgm:t>
        <a:bodyPr/>
        <a:lstStyle/>
        <a:p>
          <a:r>
            <a:rPr lang="es-MX" dirty="0">
              <a:latin typeface="Times New Roman" panose="02020603050405020304" pitchFamily="18" charset="0"/>
              <a:cs typeface="Times New Roman" panose="02020603050405020304" pitchFamily="18" charset="0"/>
            </a:rPr>
            <a:t>Para controlar un proceso de montaje o producción. Una máquina que se encargue de una determinada tarea puede contener numerosos circuitos electrónicos y eléctricos para el control de motores, hornos, etc. que deben ser gobernados por un procesador</a:t>
          </a:r>
        </a:p>
      </dgm:t>
    </dgm:pt>
    <dgm:pt modelId="{F778A8D1-BE4F-40FD-8501-FA71DCF4F94F}" type="parTrans" cxnId="{FEB083A1-40B4-4668-AE15-A1027E3D76BB}">
      <dgm:prSet/>
      <dgm:spPr/>
      <dgm:t>
        <a:bodyPr/>
        <a:lstStyle/>
        <a:p>
          <a:endParaRPr lang="es-MX"/>
        </a:p>
      </dgm:t>
    </dgm:pt>
    <dgm:pt modelId="{6C9F823A-4844-4F56-97F4-F4C0C4C61468}" type="sibTrans" cxnId="{FEB083A1-40B4-4668-AE15-A1027E3D76BB}">
      <dgm:prSet/>
      <dgm:spPr/>
      <dgm:t>
        <a:bodyPr/>
        <a:lstStyle/>
        <a:p>
          <a:endParaRPr lang="es-MX"/>
        </a:p>
      </dgm:t>
    </dgm:pt>
    <dgm:pt modelId="{963E04D5-C176-4050-8EBC-2E7DA00F46D4}" type="pres">
      <dgm:prSet presAssocID="{23762724-1E02-4290-BF5F-CA448C341DF6}" presName="diagram" presStyleCnt="0">
        <dgm:presLayoutVars>
          <dgm:dir/>
          <dgm:animLvl val="lvl"/>
          <dgm:resizeHandles val="exact"/>
        </dgm:presLayoutVars>
      </dgm:prSet>
      <dgm:spPr/>
    </dgm:pt>
    <dgm:pt modelId="{BD3BC85D-FBF9-4692-BC31-84B2F4B9F084}" type="pres">
      <dgm:prSet presAssocID="{059EEF26-5804-41E7-A2FF-A3734A72DB67}" presName="compNode" presStyleCnt="0"/>
      <dgm:spPr/>
    </dgm:pt>
    <dgm:pt modelId="{623B4B35-5F8B-4DA8-BC1C-B960D8FAAD02}" type="pres">
      <dgm:prSet presAssocID="{059EEF26-5804-41E7-A2FF-A3734A72DB67}" presName="childRect" presStyleLbl="bgAcc1" presStyleIdx="0" presStyleCnt="3" custScaleY="209024" custLinFactNeighborY="-600">
        <dgm:presLayoutVars>
          <dgm:bulletEnabled val="1"/>
        </dgm:presLayoutVars>
      </dgm:prSet>
      <dgm:spPr/>
    </dgm:pt>
    <dgm:pt modelId="{395A6FEE-4307-4066-AF98-EADCD606C427}" type="pres">
      <dgm:prSet presAssocID="{059EEF26-5804-41E7-A2FF-A3734A72DB67}" presName="parentText" presStyleLbl="node1" presStyleIdx="0" presStyleCnt="0">
        <dgm:presLayoutVars>
          <dgm:chMax val="0"/>
          <dgm:bulletEnabled val="1"/>
        </dgm:presLayoutVars>
      </dgm:prSet>
      <dgm:spPr/>
    </dgm:pt>
    <dgm:pt modelId="{DBE2E69F-D81E-4E1B-8A33-AF5BB4F7CB27}" type="pres">
      <dgm:prSet presAssocID="{059EEF26-5804-41E7-A2FF-A3734A72DB67}" presName="parentRect" presStyleLbl="alignNode1" presStyleIdx="0" presStyleCnt="3"/>
      <dgm:spPr/>
    </dgm:pt>
    <dgm:pt modelId="{0E0A4FF8-C870-4D61-9599-8DD3E5D8C243}" type="pres">
      <dgm:prSet presAssocID="{059EEF26-5804-41E7-A2FF-A3734A72DB67}" presName="adorn" presStyleLbl="fgAccFollowNode1" presStyleIdx="0" presStyleCnt="3" custScaleX="152298" custScaleY="161680"/>
      <dgm:spPr>
        <a:blipFill rotWithShape="1">
          <a:blip xmlns:r="http://schemas.openxmlformats.org/officeDocument/2006/relationships" r:embed="rId1"/>
          <a:stretch>
            <a:fillRect/>
          </a:stretch>
        </a:blipFill>
      </dgm:spPr>
    </dgm:pt>
    <dgm:pt modelId="{569F2664-9315-428A-A2DC-1DADE2AC5830}" type="pres">
      <dgm:prSet presAssocID="{194775AB-6CC0-4525-B732-96F4DD67EED5}" presName="sibTrans" presStyleLbl="sibTrans2D1" presStyleIdx="0" presStyleCnt="0"/>
      <dgm:spPr/>
    </dgm:pt>
    <dgm:pt modelId="{A770DC1A-09EB-44B9-8FE1-32D370E0BCEF}" type="pres">
      <dgm:prSet presAssocID="{E1033304-DF3C-4F11-8B89-98995ABCCD97}" presName="compNode" presStyleCnt="0"/>
      <dgm:spPr/>
    </dgm:pt>
    <dgm:pt modelId="{2F473C2A-6090-4AEE-934D-42298790932C}" type="pres">
      <dgm:prSet presAssocID="{E1033304-DF3C-4F11-8B89-98995ABCCD97}" presName="childRect" presStyleLbl="bgAcc1" presStyleIdx="1" presStyleCnt="3">
        <dgm:presLayoutVars>
          <dgm:bulletEnabled val="1"/>
        </dgm:presLayoutVars>
      </dgm:prSet>
      <dgm:spPr/>
    </dgm:pt>
    <dgm:pt modelId="{FC1A95BC-D216-4B43-AD97-CE98CBC0302F}" type="pres">
      <dgm:prSet presAssocID="{E1033304-DF3C-4F11-8B89-98995ABCCD97}" presName="parentText" presStyleLbl="node1" presStyleIdx="0" presStyleCnt="0">
        <dgm:presLayoutVars>
          <dgm:chMax val="0"/>
          <dgm:bulletEnabled val="1"/>
        </dgm:presLayoutVars>
      </dgm:prSet>
      <dgm:spPr/>
    </dgm:pt>
    <dgm:pt modelId="{66997780-D23D-49C8-84DD-200D2AD3CE62}" type="pres">
      <dgm:prSet presAssocID="{E1033304-DF3C-4F11-8B89-98995ABCCD97}" presName="parentRect" presStyleLbl="alignNode1" presStyleIdx="1" presStyleCnt="3"/>
      <dgm:spPr/>
    </dgm:pt>
    <dgm:pt modelId="{464FA3D7-B97F-4DD7-9D5B-D866FADFBAEC}" type="pres">
      <dgm:prSet presAssocID="{E1033304-DF3C-4F11-8B89-98995ABCCD97}" presName="adorn" presStyleLbl="fgAccFollowNode1" presStyleIdx="1" presStyleCnt="3" custScaleX="153649" custScaleY="157472"/>
      <dgm:spPr>
        <a:blipFill rotWithShape="1">
          <a:blip xmlns:r="http://schemas.openxmlformats.org/officeDocument/2006/relationships" r:embed="rId2"/>
          <a:stretch>
            <a:fillRect/>
          </a:stretch>
        </a:blipFill>
      </dgm:spPr>
    </dgm:pt>
    <dgm:pt modelId="{EB9AE67B-9E2F-4B92-AE91-35D14B033293}" type="pres">
      <dgm:prSet presAssocID="{03D7F202-F6D1-4FB1-AA4C-97CB83F53CDB}" presName="sibTrans" presStyleLbl="sibTrans2D1" presStyleIdx="0" presStyleCnt="0"/>
      <dgm:spPr/>
    </dgm:pt>
    <dgm:pt modelId="{13E72374-F971-45C0-8F1C-6CAB30633FDD}" type="pres">
      <dgm:prSet presAssocID="{3456EBF8-7CED-4268-875F-E50BB64CF74E}" presName="compNode" presStyleCnt="0"/>
      <dgm:spPr/>
    </dgm:pt>
    <dgm:pt modelId="{50A38887-5882-40A8-BEFF-A87D8D3A07F4}" type="pres">
      <dgm:prSet presAssocID="{3456EBF8-7CED-4268-875F-E50BB64CF74E}" presName="childRect" presStyleLbl="bgAcc1" presStyleIdx="2" presStyleCnt="3">
        <dgm:presLayoutVars>
          <dgm:bulletEnabled val="1"/>
        </dgm:presLayoutVars>
      </dgm:prSet>
      <dgm:spPr/>
    </dgm:pt>
    <dgm:pt modelId="{B5A1DFC4-C6CB-4BA5-8799-E09EADF68F9F}" type="pres">
      <dgm:prSet presAssocID="{3456EBF8-7CED-4268-875F-E50BB64CF74E}" presName="parentText" presStyleLbl="node1" presStyleIdx="0" presStyleCnt="0">
        <dgm:presLayoutVars>
          <dgm:chMax val="0"/>
          <dgm:bulletEnabled val="1"/>
        </dgm:presLayoutVars>
      </dgm:prSet>
      <dgm:spPr/>
    </dgm:pt>
    <dgm:pt modelId="{03F60EDF-AA3B-44F3-8F82-20467B2064FD}" type="pres">
      <dgm:prSet presAssocID="{3456EBF8-7CED-4268-875F-E50BB64CF74E}" presName="parentRect" presStyleLbl="alignNode1" presStyleIdx="2" presStyleCnt="3"/>
      <dgm:spPr/>
    </dgm:pt>
    <dgm:pt modelId="{E2AD81E8-B237-430C-B90D-F3C46C34EEFE}" type="pres">
      <dgm:prSet presAssocID="{3456EBF8-7CED-4268-875F-E50BB64CF74E}" presName="adorn" presStyleLbl="fgAccFollowNode1" presStyleIdx="2" presStyleCnt="3" custScaleX="156903" custScaleY="150869"/>
      <dgm:spPr>
        <a:blipFill rotWithShape="1">
          <a:blip xmlns:r="http://schemas.openxmlformats.org/officeDocument/2006/relationships" r:embed="rId3"/>
          <a:stretch>
            <a:fillRect/>
          </a:stretch>
        </a:blipFill>
      </dgm:spPr>
    </dgm:pt>
  </dgm:ptLst>
  <dgm:cxnLst>
    <dgm:cxn modelId="{8F194D0E-4275-45B7-A835-619BC2C7770B}" srcId="{059EEF26-5804-41E7-A2FF-A3734A72DB67}" destId="{A7CAA7BD-7A1A-42C2-9436-B435E26BF79C}" srcOrd="0" destOrd="0" parTransId="{B6D72C8C-E4AD-488E-BE0B-5A7F71813512}" sibTransId="{7E343257-6438-49E1-907F-5CBFD2EBCCD0}"/>
    <dgm:cxn modelId="{182EC20F-7258-44D6-8C57-A48FA3655959}" srcId="{059EEF26-5804-41E7-A2FF-A3734A72DB67}" destId="{94895B6D-9DB7-4DC1-9CB2-EDEAEA32DF7E}" srcOrd="2" destOrd="0" parTransId="{8642D270-14CD-420D-A03C-30482B854D11}" sibTransId="{C5C60EF7-8BA8-4FD7-BF7D-EC67D18E6C18}"/>
    <dgm:cxn modelId="{E7CDBA13-FEA8-47B7-9CA4-723F39729D7E}" type="presOf" srcId="{03D7F202-F6D1-4FB1-AA4C-97CB83F53CDB}" destId="{EB9AE67B-9E2F-4B92-AE91-35D14B033293}" srcOrd="0" destOrd="0" presId="urn:microsoft.com/office/officeart/2005/8/layout/bList2"/>
    <dgm:cxn modelId="{BF31041C-D859-443E-B1E9-EA4517887286}" srcId="{23762724-1E02-4290-BF5F-CA448C341DF6}" destId="{E1033304-DF3C-4F11-8B89-98995ABCCD97}" srcOrd="1" destOrd="0" parTransId="{202A70ED-52D0-4058-978D-504644385F68}" sibTransId="{03D7F202-F6D1-4FB1-AA4C-97CB83F53CDB}"/>
    <dgm:cxn modelId="{C9B8142C-B0B6-4E05-8468-567CA0CAEE94}" type="presOf" srcId="{A7CAA7BD-7A1A-42C2-9436-B435E26BF79C}" destId="{623B4B35-5F8B-4DA8-BC1C-B960D8FAAD02}" srcOrd="0" destOrd="0" presId="urn:microsoft.com/office/officeart/2005/8/layout/bList2"/>
    <dgm:cxn modelId="{5DD0283C-A460-4170-8077-B3E641F0749A}" srcId="{059EEF26-5804-41E7-A2FF-A3734A72DB67}" destId="{CA233E6D-5C33-496E-A23F-E15E71214A4E}" srcOrd="1" destOrd="0" parTransId="{195D3B87-B0F6-49F7-8B8D-B8F21BA4B44B}" sibTransId="{CC418217-AF83-42B9-AA15-5E441DCC57C7}"/>
    <dgm:cxn modelId="{5BF38B3C-7369-4040-81F0-D6D799851C63}" type="presOf" srcId="{CA233E6D-5C33-496E-A23F-E15E71214A4E}" destId="{623B4B35-5F8B-4DA8-BC1C-B960D8FAAD02}" srcOrd="0" destOrd="1" presId="urn:microsoft.com/office/officeart/2005/8/layout/bList2"/>
    <dgm:cxn modelId="{2695613D-B841-47F5-9F0E-566F8149E7D2}" type="presOf" srcId="{3456EBF8-7CED-4268-875F-E50BB64CF74E}" destId="{03F60EDF-AA3B-44F3-8F82-20467B2064FD}" srcOrd="1" destOrd="0" presId="urn:microsoft.com/office/officeart/2005/8/layout/bList2"/>
    <dgm:cxn modelId="{DA6E9062-43CA-4BB5-9444-C14A62909B87}" type="presOf" srcId="{3456EBF8-7CED-4268-875F-E50BB64CF74E}" destId="{B5A1DFC4-C6CB-4BA5-8799-E09EADF68F9F}" srcOrd="0" destOrd="0" presId="urn:microsoft.com/office/officeart/2005/8/layout/bList2"/>
    <dgm:cxn modelId="{CB9D214A-CA43-4E62-B1F8-A78C20F25FB7}" srcId="{23762724-1E02-4290-BF5F-CA448C341DF6}" destId="{059EEF26-5804-41E7-A2FF-A3734A72DB67}" srcOrd="0" destOrd="0" parTransId="{32255F54-14D1-4E3B-BDEB-E26F4D2C0E24}" sibTransId="{194775AB-6CC0-4525-B732-96F4DD67EED5}"/>
    <dgm:cxn modelId="{EA46EE4E-4196-40F3-963F-2A928EF3FF81}" type="presOf" srcId="{059EEF26-5804-41E7-A2FF-A3734A72DB67}" destId="{395A6FEE-4307-4066-AF98-EADCD606C427}" srcOrd="0" destOrd="0" presId="urn:microsoft.com/office/officeart/2005/8/layout/bList2"/>
    <dgm:cxn modelId="{31BFCD78-C188-43C3-830C-BDB8FBEFEE18}" type="presOf" srcId="{194775AB-6CC0-4525-B732-96F4DD67EED5}" destId="{569F2664-9315-428A-A2DC-1DADE2AC5830}" srcOrd="0" destOrd="0" presId="urn:microsoft.com/office/officeart/2005/8/layout/bList2"/>
    <dgm:cxn modelId="{C247F096-5E07-4B7D-A507-AEFA5DA6E3B0}" type="presOf" srcId="{4360FA9E-95E5-4852-B96E-A3584E6CDB93}" destId="{623B4B35-5F8B-4DA8-BC1C-B960D8FAAD02}" srcOrd="0" destOrd="4" presId="urn:microsoft.com/office/officeart/2005/8/layout/bList2"/>
    <dgm:cxn modelId="{2275279B-9F32-431A-B27C-894A4528FA3E}" srcId="{059EEF26-5804-41E7-A2FF-A3734A72DB67}" destId="{7CD173BC-5C4F-4D54-A837-E0461E7061B1}" srcOrd="3" destOrd="0" parTransId="{2DBB4BB0-611E-451A-846F-271648C12D6B}" sibTransId="{B84CB97E-8707-4F3F-BCAE-77BAE9B9F44F}"/>
    <dgm:cxn modelId="{FEB083A1-40B4-4668-AE15-A1027E3D76BB}" srcId="{3456EBF8-7CED-4268-875F-E50BB64CF74E}" destId="{21A3E547-80FA-48C9-9490-646F43DF89C7}" srcOrd="0" destOrd="0" parTransId="{F778A8D1-BE4F-40FD-8501-FA71DCF4F94F}" sibTransId="{6C9F823A-4844-4F56-97F4-F4C0C4C61468}"/>
    <dgm:cxn modelId="{90EB68A3-6C78-4CD6-8421-27717F6FA15A}" type="presOf" srcId="{E1033304-DF3C-4F11-8B89-98995ABCCD97}" destId="{FC1A95BC-D216-4B43-AD97-CE98CBC0302F}" srcOrd="0" destOrd="0" presId="urn:microsoft.com/office/officeart/2005/8/layout/bList2"/>
    <dgm:cxn modelId="{851E46A8-E133-499C-A304-E9B87C186873}" type="presOf" srcId="{23762724-1E02-4290-BF5F-CA448C341DF6}" destId="{963E04D5-C176-4050-8EBC-2E7DA00F46D4}" srcOrd="0" destOrd="0" presId="urn:microsoft.com/office/officeart/2005/8/layout/bList2"/>
    <dgm:cxn modelId="{23AAA1BE-9A72-4743-81BA-EBE6BD5E0193}" srcId="{E1033304-DF3C-4F11-8B89-98995ABCCD97}" destId="{7D437CB7-A9CF-4E19-84BB-A599D37AEF6F}" srcOrd="0" destOrd="0" parTransId="{BC240B5F-54DE-4B30-BED7-91052BADD8FC}" sibTransId="{CD79745D-AFF1-4166-9725-03F96E0AA088}"/>
    <dgm:cxn modelId="{631582BF-EC49-4CD1-93F4-EC89C8341692}" srcId="{059EEF26-5804-41E7-A2FF-A3734A72DB67}" destId="{4360FA9E-95E5-4852-B96E-A3584E6CDB93}" srcOrd="4" destOrd="0" parTransId="{9D35E2B5-BB1C-4839-9198-E340D4696DB0}" sibTransId="{48500373-0CAD-42AD-A13A-52FD28986ED6}"/>
    <dgm:cxn modelId="{11858BCB-F8AF-4C1A-B108-CDF5C5D04A67}" type="presOf" srcId="{059EEF26-5804-41E7-A2FF-A3734A72DB67}" destId="{DBE2E69F-D81E-4E1B-8A33-AF5BB4F7CB27}" srcOrd="1" destOrd="0" presId="urn:microsoft.com/office/officeart/2005/8/layout/bList2"/>
    <dgm:cxn modelId="{EEEA2ACD-7B05-495F-AF08-E396045C5F8D}" srcId="{23762724-1E02-4290-BF5F-CA448C341DF6}" destId="{3456EBF8-7CED-4268-875F-E50BB64CF74E}" srcOrd="2" destOrd="0" parTransId="{046EF760-BB52-4ED3-860A-B3C0F77600F8}" sibTransId="{3C1F02DF-84EB-4510-AAC0-AE734C5FE01C}"/>
    <dgm:cxn modelId="{B90893D0-7D6F-4A5C-BB5B-C9999936FFD0}" type="presOf" srcId="{E1033304-DF3C-4F11-8B89-98995ABCCD97}" destId="{66997780-D23D-49C8-84DD-200D2AD3CE62}" srcOrd="1" destOrd="0" presId="urn:microsoft.com/office/officeart/2005/8/layout/bList2"/>
    <dgm:cxn modelId="{545E57D9-4ADB-4165-B4ED-99018A606671}" type="presOf" srcId="{21A3E547-80FA-48C9-9490-646F43DF89C7}" destId="{50A38887-5882-40A8-BEFF-A87D8D3A07F4}" srcOrd="0" destOrd="0" presId="urn:microsoft.com/office/officeart/2005/8/layout/bList2"/>
    <dgm:cxn modelId="{EFA8CEDA-AE04-42F5-95F7-DB15E8DC9034}" type="presOf" srcId="{7D437CB7-A9CF-4E19-84BB-A599D37AEF6F}" destId="{2F473C2A-6090-4AEE-934D-42298790932C}" srcOrd="0" destOrd="0" presId="urn:microsoft.com/office/officeart/2005/8/layout/bList2"/>
    <dgm:cxn modelId="{D8CC84E2-DC89-4807-879A-40778FA5AE33}" type="presOf" srcId="{94895B6D-9DB7-4DC1-9CB2-EDEAEA32DF7E}" destId="{623B4B35-5F8B-4DA8-BC1C-B960D8FAAD02}" srcOrd="0" destOrd="2" presId="urn:microsoft.com/office/officeart/2005/8/layout/bList2"/>
    <dgm:cxn modelId="{8F32ADF4-0545-4229-A264-5B68CD3FA2DF}" type="presOf" srcId="{7CD173BC-5C4F-4D54-A837-E0461E7061B1}" destId="{623B4B35-5F8B-4DA8-BC1C-B960D8FAAD02}" srcOrd="0" destOrd="3" presId="urn:microsoft.com/office/officeart/2005/8/layout/bList2"/>
    <dgm:cxn modelId="{62E6831D-109E-425A-9D5C-3EDCDABCC214}" type="presParOf" srcId="{963E04D5-C176-4050-8EBC-2E7DA00F46D4}" destId="{BD3BC85D-FBF9-4692-BC31-84B2F4B9F084}" srcOrd="0" destOrd="0" presId="urn:microsoft.com/office/officeart/2005/8/layout/bList2"/>
    <dgm:cxn modelId="{1B3E2E0A-8B01-4425-BE26-64D299DC3C4F}" type="presParOf" srcId="{BD3BC85D-FBF9-4692-BC31-84B2F4B9F084}" destId="{623B4B35-5F8B-4DA8-BC1C-B960D8FAAD02}" srcOrd="0" destOrd="0" presId="urn:microsoft.com/office/officeart/2005/8/layout/bList2"/>
    <dgm:cxn modelId="{21642561-8A6D-43A6-B83B-EC05D906BC35}" type="presParOf" srcId="{BD3BC85D-FBF9-4692-BC31-84B2F4B9F084}" destId="{395A6FEE-4307-4066-AF98-EADCD606C427}" srcOrd="1" destOrd="0" presId="urn:microsoft.com/office/officeart/2005/8/layout/bList2"/>
    <dgm:cxn modelId="{8685ED3D-23FC-4074-9EFA-7380A94EB992}" type="presParOf" srcId="{BD3BC85D-FBF9-4692-BC31-84B2F4B9F084}" destId="{DBE2E69F-D81E-4E1B-8A33-AF5BB4F7CB27}" srcOrd="2" destOrd="0" presId="urn:microsoft.com/office/officeart/2005/8/layout/bList2"/>
    <dgm:cxn modelId="{0EE53831-5065-4E4D-9AEA-CE9FE8BA6C09}" type="presParOf" srcId="{BD3BC85D-FBF9-4692-BC31-84B2F4B9F084}" destId="{0E0A4FF8-C870-4D61-9599-8DD3E5D8C243}" srcOrd="3" destOrd="0" presId="urn:microsoft.com/office/officeart/2005/8/layout/bList2"/>
    <dgm:cxn modelId="{E40347D9-0B89-4DC5-94EB-24136973EA96}" type="presParOf" srcId="{963E04D5-C176-4050-8EBC-2E7DA00F46D4}" destId="{569F2664-9315-428A-A2DC-1DADE2AC5830}" srcOrd="1" destOrd="0" presId="urn:microsoft.com/office/officeart/2005/8/layout/bList2"/>
    <dgm:cxn modelId="{EC831006-D761-49A8-A13B-9681611C09B6}" type="presParOf" srcId="{963E04D5-C176-4050-8EBC-2E7DA00F46D4}" destId="{A770DC1A-09EB-44B9-8FE1-32D370E0BCEF}" srcOrd="2" destOrd="0" presId="urn:microsoft.com/office/officeart/2005/8/layout/bList2"/>
    <dgm:cxn modelId="{C67FFC8C-0D8E-4781-BA5D-549D7DCADE41}" type="presParOf" srcId="{A770DC1A-09EB-44B9-8FE1-32D370E0BCEF}" destId="{2F473C2A-6090-4AEE-934D-42298790932C}" srcOrd="0" destOrd="0" presId="urn:microsoft.com/office/officeart/2005/8/layout/bList2"/>
    <dgm:cxn modelId="{33640EB1-BCD6-47D2-97CA-3432F283286D}" type="presParOf" srcId="{A770DC1A-09EB-44B9-8FE1-32D370E0BCEF}" destId="{FC1A95BC-D216-4B43-AD97-CE98CBC0302F}" srcOrd="1" destOrd="0" presId="urn:microsoft.com/office/officeart/2005/8/layout/bList2"/>
    <dgm:cxn modelId="{16E98AB0-0E3F-4E65-912C-4BF96E009B47}" type="presParOf" srcId="{A770DC1A-09EB-44B9-8FE1-32D370E0BCEF}" destId="{66997780-D23D-49C8-84DD-200D2AD3CE62}" srcOrd="2" destOrd="0" presId="urn:microsoft.com/office/officeart/2005/8/layout/bList2"/>
    <dgm:cxn modelId="{ADD840DB-C689-4A96-8112-3E7D70289DCE}" type="presParOf" srcId="{A770DC1A-09EB-44B9-8FE1-32D370E0BCEF}" destId="{464FA3D7-B97F-4DD7-9D5B-D866FADFBAEC}" srcOrd="3" destOrd="0" presId="urn:microsoft.com/office/officeart/2005/8/layout/bList2"/>
    <dgm:cxn modelId="{02EEA93D-2708-4EF6-ABB7-1D28AF8DBF2D}" type="presParOf" srcId="{963E04D5-C176-4050-8EBC-2E7DA00F46D4}" destId="{EB9AE67B-9E2F-4B92-AE91-35D14B033293}" srcOrd="3" destOrd="0" presId="urn:microsoft.com/office/officeart/2005/8/layout/bList2"/>
    <dgm:cxn modelId="{4F13AA18-12E1-49E4-9BF9-179D3A1A358F}" type="presParOf" srcId="{963E04D5-C176-4050-8EBC-2E7DA00F46D4}" destId="{13E72374-F971-45C0-8F1C-6CAB30633FDD}" srcOrd="4" destOrd="0" presId="urn:microsoft.com/office/officeart/2005/8/layout/bList2"/>
    <dgm:cxn modelId="{6C5EFF73-6558-4A78-B815-A6BAB19505C5}" type="presParOf" srcId="{13E72374-F971-45C0-8F1C-6CAB30633FDD}" destId="{50A38887-5882-40A8-BEFF-A87D8D3A07F4}" srcOrd="0" destOrd="0" presId="urn:microsoft.com/office/officeart/2005/8/layout/bList2"/>
    <dgm:cxn modelId="{2A485651-449C-410B-B5A8-7669BB30436E}" type="presParOf" srcId="{13E72374-F971-45C0-8F1C-6CAB30633FDD}" destId="{B5A1DFC4-C6CB-4BA5-8799-E09EADF68F9F}" srcOrd="1" destOrd="0" presId="urn:microsoft.com/office/officeart/2005/8/layout/bList2"/>
    <dgm:cxn modelId="{0E6B563A-2AD7-4CFA-9579-538B55379CD7}" type="presParOf" srcId="{13E72374-F971-45C0-8F1C-6CAB30633FDD}" destId="{03F60EDF-AA3B-44F3-8F82-20467B2064FD}" srcOrd="2" destOrd="0" presId="urn:microsoft.com/office/officeart/2005/8/layout/bList2"/>
    <dgm:cxn modelId="{A638C45E-E86D-40E4-AB79-B45836A441A2}" type="presParOf" srcId="{13E72374-F971-45C0-8F1C-6CAB30633FDD}" destId="{E2AD81E8-B237-430C-B90D-F3C46C34EEF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54BFCF-3B22-4C49-9060-3BBE884CE9B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86CE4D9-B0DA-4574-B3C7-B3C63151FA47}">
      <dgm:prSet/>
      <dgm:spPr/>
      <dgm:t>
        <a:bodyPr/>
        <a:lstStyle/>
        <a:p>
          <a:r>
            <a:rPr lang="es-MX"/>
            <a:t>Debido</a:t>
          </a:r>
          <a:r>
            <a:rPr lang="en-US"/>
            <a:t> a </a:t>
          </a:r>
          <a:r>
            <a:rPr lang="es-MX"/>
            <a:t>su</a:t>
          </a:r>
          <a:r>
            <a:rPr lang="en-US"/>
            <a:t> </a:t>
          </a:r>
          <a:r>
            <a:rPr lang="es-MX"/>
            <a:t>amplia</a:t>
          </a:r>
          <a:r>
            <a:rPr lang="en-US"/>
            <a:t> </a:t>
          </a:r>
          <a:r>
            <a:rPr lang="es-MX"/>
            <a:t>aplicación dejando a varios sistemas antiguos obsoletos:</a:t>
          </a:r>
          <a:endParaRPr lang="en-US"/>
        </a:p>
      </dgm:t>
    </dgm:pt>
    <dgm:pt modelId="{A0960B74-1017-45A4-819E-76E3B86D2A60}" type="parTrans" cxnId="{DEDC470E-34F3-41B7-979D-24374FD09229}">
      <dgm:prSet/>
      <dgm:spPr/>
      <dgm:t>
        <a:bodyPr/>
        <a:lstStyle/>
        <a:p>
          <a:endParaRPr lang="en-US"/>
        </a:p>
      </dgm:t>
    </dgm:pt>
    <dgm:pt modelId="{F2A12109-FD90-4BE2-B720-E78D9EFF77A4}" type="sibTrans" cxnId="{DEDC470E-34F3-41B7-979D-24374FD09229}">
      <dgm:prSet/>
      <dgm:spPr/>
      <dgm:t>
        <a:bodyPr/>
        <a:lstStyle/>
        <a:p>
          <a:endParaRPr lang="en-US"/>
        </a:p>
      </dgm:t>
    </dgm:pt>
    <dgm:pt modelId="{7F6E0DBA-2EC4-4B9D-A773-26191269E6F5}">
      <dgm:prSet/>
      <dgm:spPr/>
      <dgm:t>
        <a:bodyPr/>
        <a:lstStyle/>
        <a:p>
          <a:r>
            <a:rPr lang="es-MX" b="1"/>
            <a:t>El software integrado constituyó la cuota de mercado más alta del 71,3 % en 2019.</a:t>
          </a:r>
          <a:br>
            <a:rPr lang="es-MX" b="1"/>
          </a:br>
          <a:r>
            <a:rPr lang="es-MX" b="1"/>
            <a:t>El segmento de productos incluye software y hardware. El software integrado constituyó la cuota de mercado más alta del 71,3 % en 2019. Las innovaciones de ritmo rápido en el segmento de software han aumentado su demanda en los últimos años.</a:t>
          </a:r>
          <a:br>
            <a:rPr lang="es-MX" b="1"/>
          </a:br>
          <a:endParaRPr lang="en-US"/>
        </a:p>
      </dgm:t>
    </dgm:pt>
    <dgm:pt modelId="{1FCFBDDE-C2AD-4664-B055-BB5C56C266BD}" type="parTrans" cxnId="{A3365E1F-AE13-41A6-BB69-9D4A514DEA9B}">
      <dgm:prSet/>
      <dgm:spPr/>
      <dgm:t>
        <a:bodyPr/>
        <a:lstStyle/>
        <a:p>
          <a:endParaRPr lang="en-US"/>
        </a:p>
      </dgm:t>
    </dgm:pt>
    <dgm:pt modelId="{DCC150FD-B5C6-4B12-94FF-E80486D130CC}" type="sibTrans" cxnId="{A3365E1F-AE13-41A6-BB69-9D4A514DEA9B}">
      <dgm:prSet/>
      <dgm:spPr/>
      <dgm:t>
        <a:bodyPr/>
        <a:lstStyle/>
        <a:p>
          <a:endParaRPr lang="en-US"/>
        </a:p>
      </dgm:t>
    </dgm:pt>
    <dgm:pt modelId="{E3D2418F-D300-4D27-93EF-0930145D51BE}" type="pres">
      <dgm:prSet presAssocID="{DD54BFCF-3B22-4C49-9060-3BBE884CE9B6}" presName="root" presStyleCnt="0">
        <dgm:presLayoutVars>
          <dgm:dir/>
          <dgm:resizeHandles val="exact"/>
        </dgm:presLayoutVars>
      </dgm:prSet>
      <dgm:spPr/>
    </dgm:pt>
    <dgm:pt modelId="{90087EF0-FB73-4A2B-98B7-C8E9D12013D5}" type="pres">
      <dgm:prSet presAssocID="{386CE4D9-B0DA-4574-B3C7-B3C63151FA47}" presName="compNode" presStyleCnt="0"/>
      <dgm:spPr/>
    </dgm:pt>
    <dgm:pt modelId="{5EA4D1D7-0362-49A7-9649-A506A8AB85E5}" type="pres">
      <dgm:prSet presAssocID="{386CE4D9-B0DA-4574-B3C7-B3C63151FA47}" presName="bgRect" presStyleLbl="bgShp" presStyleIdx="0" presStyleCnt="2"/>
      <dgm:spPr/>
    </dgm:pt>
    <dgm:pt modelId="{403C7F26-33BA-4DEA-8191-4DC61E46AFE6}" type="pres">
      <dgm:prSet presAssocID="{386CE4D9-B0DA-4574-B3C7-B3C63151FA4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verificación"/>
        </a:ext>
      </dgm:extLst>
    </dgm:pt>
    <dgm:pt modelId="{B56C9B58-8ED7-41D4-964D-7A2C9B59A442}" type="pres">
      <dgm:prSet presAssocID="{386CE4D9-B0DA-4574-B3C7-B3C63151FA47}" presName="spaceRect" presStyleCnt="0"/>
      <dgm:spPr/>
    </dgm:pt>
    <dgm:pt modelId="{1AA77C53-1F7D-4C92-A18D-7D199D97FFB3}" type="pres">
      <dgm:prSet presAssocID="{386CE4D9-B0DA-4574-B3C7-B3C63151FA47}" presName="parTx" presStyleLbl="revTx" presStyleIdx="0" presStyleCnt="2">
        <dgm:presLayoutVars>
          <dgm:chMax val="0"/>
          <dgm:chPref val="0"/>
        </dgm:presLayoutVars>
      </dgm:prSet>
      <dgm:spPr/>
    </dgm:pt>
    <dgm:pt modelId="{79354EDB-DE68-477E-90D7-F82B743D54F2}" type="pres">
      <dgm:prSet presAssocID="{F2A12109-FD90-4BE2-B720-E78D9EFF77A4}" presName="sibTrans" presStyleCnt="0"/>
      <dgm:spPr/>
    </dgm:pt>
    <dgm:pt modelId="{2A867EC8-282D-4517-9E06-17FDB1570757}" type="pres">
      <dgm:prSet presAssocID="{7F6E0DBA-2EC4-4B9D-A773-26191269E6F5}" presName="compNode" presStyleCnt="0"/>
      <dgm:spPr/>
    </dgm:pt>
    <dgm:pt modelId="{3C04B148-7A2A-4401-BC8F-742273CDF29C}" type="pres">
      <dgm:prSet presAssocID="{7F6E0DBA-2EC4-4B9D-A773-26191269E6F5}" presName="bgRect" presStyleLbl="bgShp" presStyleIdx="1" presStyleCnt="2"/>
      <dgm:spPr/>
    </dgm:pt>
    <dgm:pt modelId="{05F6C1B1-950C-43A1-8B2A-003B3FBD8A9F}" type="pres">
      <dgm:prSet presAssocID="{7F6E0DBA-2EC4-4B9D-A773-26191269E6F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Yuan"/>
        </a:ext>
      </dgm:extLst>
    </dgm:pt>
    <dgm:pt modelId="{33A7FE99-A1A0-4A81-B35B-17A426EC3A23}" type="pres">
      <dgm:prSet presAssocID="{7F6E0DBA-2EC4-4B9D-A773-26191269E6F5}" presName="spaceRect" presStyleCnt="0"/>
      <dgm:spPr/>
    </dgm:pt>
    <dgm:pt modelId="{EC6F9F3C-BC92-4C9D-8995-F5DF4106B764}" type="pres">
      <dgm:prSet presAssocID="{7F6E0DBA-2EC4-4B9D-A773-26191269E6F5}" presName="parTx" presStyleLbl="revTx" presStyleIdx="1" presStyleCnt="2">
        <dgm:presLayoutVars>
          <dgm:chMax val="0"/>
          <dgm:chPref val="0"/>
        </dgm:presLayoutVars>
      </dgm:prSet>
      <dgm:spPr/>
    </dgm:pt>
  </dgm:ptLst>
  <dgm:cxnLst>
    <dgm:cxn modelId="{DEDC470E-34F3-41B7-979D-24374FD09229}" srcId="{DD54BFCF-3B22-4C49-9060-3BBE884CE9B6}" destId="{386CE4D9-B0DA-4574-B3C7-B3C63151FA47}" srcOrd="0" destOrd="0" parTransId="{A0960B74-1017-45A4-819E-76E3B86D2A60}" sibTransId="{F2A12109-FD90-4BE2-B720-E78D9EFF77A4}"/>
    <dgm:cxn modelId="{A3365E1F-AE13-41A6-BB69-9D4A514DEA9B}" srcId="{DD54BFCF-3B22-4C49-9060-3BBE884CE9B6}" destId="{7F6E0DBA-2EC4-4B9D-A773-26191269E6F5}" srcOrd="1" destOrd="0" parTransId="{1FCFBDDE-C2AD-4664-B055-BB5C56C266BD}" sibTransId="{DCC150FD-B5C6-4B12-94FF-E80486D130CC}"/>
    <dgm:cxn modelId="{15AEEE3E-CB6D-4470-97DD-403B7DB32E96}" type="presOf" srcId="{7F6E0DBA-2EC4-4B9D-A773-26191269E6F5}" destId="{EC6F9F3C-BC92-4C9D-8995-F5DF4106B764}" srcOrd="0" destOrd="0" presId="urn:microsoft.com/office/officeart/2018/2/layout/IconVerticalSolidList"/>
    <dgm:cxn modelId="{6978C194-E89B-4AF6-ADE3-62E8CCAB35AB}" type="presOf" srcId="{DD54BFCF-3B22-4C49-9060-3BBE884CE9B6}" destId="{E3D2418F-D300-4D27-93EF-0930145D51BE}" srcOrd="0" destOrd="0" presId="urn:microsoft.com/office/officeart/2018/2/layout/IconVerticalSolidList"/>
    <dgm:cxn modelId="{C69881AA-5439-49DA-A460-7EAA8F178650}" type="presOf" srcId="{386CE4D9-B0DA-4574-B3C7-B3C63151FA47}" destId="{1AA77C53-1F7D-4C92-A18D-7D199D97FFB3}" srcOrd="0" destOrd="0" presId="urn:microsoft.com/office/officeart/2018/2/layout/IconVerticalSolidList"/>
    <dgm:cxn modelId="{14794BD3-3081-444A-90FE-677B6C098575}" type="presParOf" srcId="{E3D2418F-D300-4D27-93EF-0930145D51BE}" destId="{90087EF0-FB73-4A2B-98B7-C8E9D12013D5}" srcOrd="0" destOrd="0" presId="urn:microsoft.com/office/officeart/2018/2/layout/IconVerticalSolidList"/>
    <dgm:cxn modelId="{E06D4602-BA19-487B-972A-ECF74D9544EB}" type="presParOf" srcId="{90087EF0-FB73-4A2B-98B7-C8E9D12013D5}" destId="{5EA4D1D7-0362-49A7-9649-A506A8AB85E5}" srcOrd="0" destOrd="0" presId="urn:microsoft.com/office/officeart/2018/2/layout/IconVerticalSolidList"/>
    <dgm:cxn modelId="{F2FB3CCD-8F83-4010-BDB0-5317062DB5CA}" type="presParOf" srcId="{90087EF0-FB73-4A2B-98B7-C8E9D12013D5}" destId="{403C7F26-33BA-4DEA-8191-4DC61E46AFE6}" srcOrd="1" destOrd="0" presId="urn:microsoft.com/office/officeart/2018/2/layout/IconVerticalSolidList"/>
    <dgm:cxn modelId="{BB431378-4ACF-4CF3-9960-F29375F7876D}" type="presParOf" srcId="{90087EF0-FB73-4A2B-98B7-C8E9D12013D5}" destId="{B56C9B58-8ED7-41D4-964D-7A2C9B59A442}" srcOrd="2" destOrd="0" presId="urn:microsoft.com/office/officeart/2018/2/layout/IconVerticalSolidList"/>
    <dgm:cxn modelId="{946F5F3F-6F8F-4992-AE3A-54A242699BF0}" type="presParOf" srcId="{90087EF0-FB73-4A2B-98B7-C8E9D12013D5}" destId="{1AA77C53-1F7D-4C92-A18D-7D199D97FFB3}" srcOrd="3" destOrd="0" presId="urn:microsoft.com/office/officeart/2018/2/layout/IconVerticalSolidList"/>
    <dgm:cxn modelId="{417E5275-B5C7-4DAA-9AB3-D3CB58190E88}" type="presParOf" srcId="{E3D2418F-D300-4D27-93EF-0930145D51BE}" destId="{79354EDB-DE68-477E-90D7-F82B743D54F2}" srcOrd="1" destOrd="0" presId="urn:microsoft.com/office/officeart/2018/2/layout/IconVerticalSolidList"/>
    <dgm:cxn modelId="{6DF0CB09-13FF-40F1-813C-FC11F8639748}" type="presParOf" srcId="{E3D2418F-D300-4D27-93EF-0930145D51BE}" destId="{2A867EC8-282D-4517-9E06-17FDB1570757}" srcOrd="2" destOrd="0" presId="urn:microsoft.com/office/officeart/2018/2/layout/IconVerticalSolidList"/>
    <dgm:cxn modelId="{86AEB6D3-E3EC-46B1-AD02-C3387890BF7D}" type="presParOf" srcId="{2A867EC8-282D-4517-9E06-17FDB1570757}" destId="{3C04B148-7A2A-4401-BC8F-742273CDF29C}" srcOrd="0" destOrd="0" presId="urn:microsoft.com/office/officeart/2018/2/layout/IconVerticalSolidList"/>
    <dgm:cxn modelId="{7190B2ED-9D4E-4F6A-9DBA-30E206F06FAE}" type="presParOf" srcId="{2A867EC8-282D-4517-9E06-17FDB1570757}" destId="{05F6C1B1-950C-43A1-8B2A-003B3FBD8A9F}" srcOrd="1" destOrd="0" presId="urn:microsoft.com/office/officeart/2018/2/layout/IconVerticalSolidList"/>
    <dgm:cxn modelId="{BE61B843-6314-4342-B65D-B4C224FD6E86}" type="presParOf" srcId="{2A867EC8-282D-4517-9E06-17FDB1570757}" destId="{33A7FE99-A1A0-4A81-B35B-17A426EC3A23}" srcOrd="2" destOrd="0" presId="urn:microsoft.com/office/officeart/2018/2/layout/IconVerticalSolidList"/>
    <dgm:cxn modelId="{3947CFF2-0112-4AC4-8998-65EA26B2B8EA}" type="presParOf" srcId="{2A867EC8-282D-4517-9E06-17FDB1570757}" destId="{EC6F9F3C-BC92-4C9D-8995-F5DF4106B76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B4B35-5F8B-4DA8-BC1C-B960D8FAAD02}">
      <dsp:nvSpPr>
        <dsp:cNvPr id="0" name=""/>
        <dsp:cNvSpPr/>
      </dsp:nvSpPr>
      <dsp:spPr>
        <a:xfrm>
          <a:off x="8790" y="502300"/>
          <a:ext cx="2899177" cy="4523644"/>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just" defTabSz="711200">
            <a:lnSpc>
              <a:spcPct val="90000"/>
            </a:lnSpc>
            <a:spcBef>
              <a:spcPct val="0"/>
            </a:spcBef>
            <a:spcAft>
              <a:spcPct val="15000"/>
            </a:spcAft>
            <a:buChar char="•"/>
          </a:pPr>
          <a:r>
            <a:rPr lang="es-MX" sz="1600" kern="1200" noProof="0" dirty="0">
              <a:latin typeface="Times New Roman" panose="02020603050405020304" pitchFamily="18" charset="0"/>
              <a:cs typeface="Times New Roman" panose="02020603050405020304" pitchFamily="18" charset="0"/>
            </a:rPr>
            <a:t>Procesamiento de imágenes.</a:t>
          </a:r>
        </a:p>
        <a:p>
          <a:pPr marL="171450" lvl="1" indent="-171450" algn="just" defTabSz="711200">
            <a:lnSpc>
              <a:spcPct val="90000"/>
            </a:lnSpc>
            <a:spcBef>
              <a:spcPct val="0"/>
            </a:spcBef>
            <a:spcAft>
              <a:spcPct val="15000"/>
            </a:spcAft>
            <a:buChar char="•"/>
          </a:pPr>
          <a:r>
            <a:rPr lang="es-MX" sz="1600" kern="1200" dirty="0"/>
            <a:t>Lidar es un dispositivo que proyecta láseres que rebotan en objetos para crear un mapa de alta resolución del entorno en tiempo real. Se utiliza para crear escaneos 3D rápidos y precisos.</a:t>
          </a:r>
          <a:endParaRPr lang="es-MX" sz="1600" kern="1200" noProof="0" dirty="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s-MX" sz="1600" kern="1200" dirty="0"/>
            <a:t>Antena que lee geolocalización precisa.</a:t>
          </a:r>
          <a:endParaRPr lang="es-MX" sz="1600" kern="1200" noProof="0" dirty="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s-MX" sz="1600" kern="1200" dirty="0"/>
            <a:t>Sensores ultrasónicos en ruedas traseras que detecta y evita obstáculos.</a:t>
          </a:r>
          <a:endParaRPr lang="es-MX" sz="1600" kern="1200" noProof="0" dirty="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s-MX" sz="1600" kern="1200" dirty="0"/>
            <a:t>software que está programado para interpretar señales de tráfico comunes</a:t>
          </a:r>
          <a:endParaRPr lang="es-MX" sz="1600" kern="1200" noProof="0" dirty="0">
            <a:latin typeface="Times New Roman" panose="02020603050405020304" pitchFamily="18" charset="0"/>
            <a:cs typeface="Times New Roman" panose="02020603050405020304" pitchFamily="18" charset="0"/>
          </a:endParaRPr>
        </a:p>
      </dsp:txBody>
      <dsp:txXfrm>
        <a:off x="76721" y="570231"/>
        <a:ext cx="2763315" cy="4455713"/>
      </dsp:txXfrm>
    </dsp:sp>
    <dsp:sp modelId="{DBE2E69F-D81E-4E1B-8A33-AF5BB4F7CB27}">
      <dsp:nvSpPr>
        <dsp:cNvPr id="0" name=""/>
        <dsp:cNvSpPr/>
      </dsp:nvSpPr>
      <dsp:spPr>
        <a:xfrm>
          <a:off x="8790" y="3859194"/>
          <a:ext cx="2899177" cy="93059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Automóvil sin conductor</a:t>
          </a:r>
        </a:p>
      </dsp:txBody>
      <dsp:txXfrm>
        <a:off x="8790" y="3859194"/>
        <a:ext cx="2041674" cy="930595"/>
      </dsp:txXfrm>
    </dsp:sp>
    <dsp:sp modelId="{0E0A4FF8-C870-4D61-9599-8DD3E5D8C243}">
      <dsp:nvSpPr>
        <dsp:cNvPr id="0" name=""/>
        <dsp:cNvSpPr/>
      </dsp:nvSpPr>
      <dsp:spPr>
        <a:xfrm>
          <a:off x="1867140" y="3694074"/>
          <a:ext cx="1545386" cy="1640586"/>
        </a:xfrm>
        <a:prstGeom prst="ellipse">
          <a:avLst/>
        </a:prstGeom>
        <a:blipFill rotWithShape="1">
          <a:blip xmlns:r="http://schemas.openxmlformats.org/officeDocument/2006/relationships" r:embed="rId1"/>
          <a:stretch>
            <a:fillRect/>
          </a:stretch>
        </a:blip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473C2A-6090-4AEE-934D-42298790932C}">
      <dsp:nvSpPr>
        <dsp:cNvPr id="0" name=""/>
        <dsp:cNvSpPr/>
      </dsp:nvSpPr>
      <dsp:spPr>
        <a:xfrm>
          <a:off x="3663915" y="1115827"/>
          <a:ext cx="2899177" cy="2164174"/>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kern="1200" dirty="0">
              <a:latin typeface="Times New Roman" panose="02020603050405020304" pitchFamily="18" charset="0"/>
              <a:cs typeface="Times New Roman" panose="02020603050405020304" pitchFamily="18" charset="0"/>
            </a:rPr>
            <a:t>El procesado de la señal recibida o reflejada del sistema radar embarcado en un avión requiere alta potencia de cálculo además de ocupar poco espacio, pesar poco y soportar condiciones extremas de funcionamiento </a:t>
          </a:r>
          <a:endParaRPr lang="en-US" sz="1600" kern="1200" dirty="0">
            <a:latin typeface="Times New Roman" panose="02020603050405020304" pitchFamily="18" charset="0"/>
            <a:cs typeface="Times New Roman" panose="02020603050405020304" pitchFamily="18" charset="0"/>
          </a:endParaRPr>
        </a:p>
      </dsp:txBody>
      <dsp:txXfrm>
        <a:off x="3714624" y="1166536"/>
        <a:ext cx="2797759" cy="2113465"/>
      </dsp:txXfrm>
    </dsp:sp>
    <dsp:sp modelId="{66997780-D23D-49C8-84DD-200D2AD3CE62}">
      <dsp:nvSpPr>
        <dsp:cNvPr id="0" name=""/>
        <dsp:cNvSpPr/>
      </dsp:nvSpPr>
      <dsp:spPr>
        <a:xfrm>
          <a:off x="3663915" y="3280002"/>
          <a:ext cx="2899177" cy="93059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ctr" defTabSz="889000">
            <a:lnSpc>
              <a:spcPct val="90000"/>
            </a:lnSpc>
            <a:spcBef>
              <a:spcPct val="0"/>
            </a:spcBef>
            <a:spcAft>
              <a:spcPct val="35000"/>
            </a:spcAft>
            <a:buNone/>
          </a:pPr>
          <a:r>
            <a:rPr lang="en-US" sz="2000" kern="1200" dirty="0" err="1"/>
            <a:t>Sistemas</a:t>
          </a:r>
          <a:r>
            <a:rPr lang="en-US" sz="2000" kern="1200" dirty="0"/>
            <a:t> de radar </a:t>
          </a:r>
          <a:r>
            <a:rPr lang="en-US" sz="2000" kern="1200" dirty="0" err="1"/>
            <a:t>en</a:t>
          </a:r>
          <a:r>
            <a:rPr lang="en-US" sz="2000" kern="1200" dirty="0"/>
            <a:t> </a:t>
          </a:r>
          <a:r>
            <a:rPr lang="en-US" sz="2000" kern="1200" dirty="0" err="1"/>
            <a:t>aviones</a:t>
          </a:r>
          <a:endParaRPr lang="en-US" sz="2000" kern="1200" dirty="0"/>
        </a:p>
      </dsp:txBody>
      <dsp:txXfrm>
        <a:off x="3663915" y="3280002"/>
        <a:ext cx="2041674" cy="930595"/>
      </dsp:txXfrm>
    </dsp:sp>
    <dsp:sp modelId="{464FA3D7-B97F-4DD7-9D5B-D866FADFBAEC}">
      <dsp:nvSpPr>
        <dsp:cNvPr id="0" name=""/>
        <dsp:cNvSpPr/>
      </dsp:nvSpPr>
      <dsp:spPr>
        <a:xfrm>
          <a:off x="5515411" y="3136231"/>
          <a:ext cx="1559095" cy="1597887"/>
        </a:xfrm>
        <a:prstGeom prst="ellipse">
          <a:avLst/>
        </a:prstGeom>
        <a:blipFill rotWithShape="1">
          <a:blip xmlns:r="http://schemas.openxmlformats.org/officeDocument/2006/relationships" r:embed="rId2"/>
          <a:stretch>
            <a:fillRect/>
          </a:stretch>
        </a:blip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A38887-5882-40A8-BEFF-A87D8D3A07F4}">
      <dsp:nvSpPr>
        <dsp:cNvPr id="0" name=""/>
        <dsp:cNvSpPr/>
      </dsp:nvSpPr>
      <dsp:spPr>
        <a:xfrm>
          <a:off x="7325894" y="1132577"/>
          <a:ext cx="2899177" cy="2164174"/>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kern="1200" dirty="0">
              <a:latin typeface="Times New Roman" panose="02020603050405020304" pitchFamily="18" charset="0"/>
              <a:cs typeface="Times New Roman" panose="02020603050405020304" pitchFamily="18" charset="0"/>
            </a:rPr>
            <a:t>Para controlar un proceso de montaje o producción. Una máquina que se encargue de una determinada tarea puede contener numerosos circuitos electrónicos y eléctricos para el control de motores, hornos, etc. que deben ser gobernados por un procesador</a:t>
          </a:r>
        </a:p>
      </dsp:txBody>
      <dsp:txXfrm>
        <a:off x="7376603" y="1183286"/>
        <a:ext cx="2797759" cy="2113465"/>
      </dsp:txXfrm>
    </dsp:sp>
    <dsp:sp modelId="{03F60EDF-AA3B-44F3-8F82-20467B2064FD}">
      <dsp:nvSpPr>
        <dsp:cNvPr id="0" name=""/>
        <dsp:cNvSpPr/>
      </dsp:nvSpPr>
      <dsp:spPr>
        <a:xfrm>
          <a:off x="7325894" y="3296752"/>
          <a:ext cx="2899177" cy="930595"/>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kern="1200" noProof="0" dirty="0">
              <a:latin typeface="Times New Roman" panose="02020603050405020304" pitchFamily="18" charset="0"/>
              <a:cs typeface="Times New Roman" panose="02020603050405020304" pitchFamily="18" charset="0"/>
            </a:rPr>
            <a:t>En una fábrica </a:t>
          </a:r>
        </a:p>
      </dsp:txBody>
      <dsp:txXfrm>
        <a:off x="7325894" y="3296752"/>
        <a:ext cx="2041674" cy="930595"/>
      </dsp:txXfrm>
    </dsp:sp>
    <dsp:sp modelId="{E2AD81E8-B237-430C-B90D-F3C46C34EEFE}">
      <dsp:nvSpPr>
        <dsp:cNvPr id="0" name=""/>
        <dsp:cNvSpPr/>
      </dsp:nvSpPr>
      <dsp:spPr>
        <a:xfrm>
          <a:off x="9160881" y="3186482"/>
          <a:ext cx="1592113" cy="1530886"/>
        </a:xfrm>
        <a:prstGeom prst="ellipse">
          <a:avLst/>
        </a:prstGeom>
        <a:blipFill rotWithShape="1">
          <a:blip xmlns:r="http://schemas.openxmlformats.org/officeDocument/2006/relationships" r:embed="rId3"/>
          <a:stretch>
            <a:fillRect/>
          </a:stretch>
        </a:blip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4D1D7-0362-49A7-9649-A506A8AB85E5}">
      <dsp:nvSpPr>
        <dsp:cNvPr id="0" name=""/>
        <dsp:cNvSpPr/>
      </dsp:nvSpPr>
      <dsp:spPr>
        <a:xfrm>
          <a:off x="0" y="742949"/>
          <a:ext cx="10414483" cy="137160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3C7F26-33BA-4DEA-8191-4DC61E46AFE6}">
      <dsp:nvSpPr>
        <dsp:cNvPr id="0" name=""/>
        <dsp:cNvSpPr/>
      </dsp:nvSpPr>
      <dsp:spPr>
        <a:xfrm>
          <a:off x="414909" y="1051559"/>
          <a:ext cx="754380" cy="7543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A77C53-1F7D-4C92-A18D-7D199D97FFB3}">
      <dsp:nvSpPr>
        <dsp:cNvPr id="0" name=""/>
        <dsp:cNvSpPr/>
      </dsp:nvSpPr>
      <dsp:spPr>
        <a:xfrm>
          <a:off x="1584198" y="742949"/>
          <a:ext cx="8830285"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755650">
            <a:lnSpc>
              <a:spcPct val="90000"/>
            </a:lnSpc>
            <a:spcBef>
              <a:spcPct val="0"/>
            </a:spcBef>
            <a:spcAft>
              <a:spcPct val="35000"/>
            </a:spcAft>
            <a:buNone/>
          </a:pPr>
          <a:r>
            <a:rPr lang="es-MX" sz="1700" kern="1200"/>
            <a:t>Debido</a:t>
          </a:r>
          <a:r>
            <a:rPr lang="en-US" sz="1700" kern="1200"/>
            <a:t> a </a:t>
          </a:r>
          <a:r>
            <a:rPr lang="es-MX" sz="1700" kern="1200"/>
            <a:t>su</a:t>
          </a:r>
          <a:r>
            <a:rPr lang="en-US" sz="1700" kern="1200"/>
            <a:t> </a:t>
          </a:r>
          <a:r>
            <a:rPr lang="es-MX" sz="1700" kern="1200"/>
            <a:t>amplia</a:t>
          </a:r>
          <a:r>
            <a:rPr lang="en-US" sz="1700" kern="1200"/>
            <a:t> </a:t>
          </a:r>
          <a:r>
            <a:rPr lang="es-MX" sz="1700" kern="1200"/>
            <a:t>aplicación dejando a varios sistemas antiguos obsoletos:</a:t>
          </a:r>
          <a:endParaRPr lang="en-US" sz="1700" kern="1200"/>
        </a:p>
      </dsp:txBody>
      <dsp:txXfrm>
        <a:off x="1584198" y="742949"/>
        <a:ext cx="8830285" cy="1371600"/>
      </dsp:txXfrm>
    </dsp:sp>
    <dsp:sp modelId="{3C04B148-7A2A-4401-BC8F-742273CDF29C}">
      <dsp:nvSpPr>
        <dsp:cNvPr id="0" name=""/>
        <dsp:cNvSpPr/>
      </dsp:nvSpPr>
      <dsp:spPr>
        <a:xfrm>
          <a:off x="0" y="2457450"/>
          <a:ext cx="10414483" cy="137160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6C1B1-950C-43A1-8B2A-003B3FBD8A9F}">
      <dsp:nvSpPr>
        <dsp:cNvPr id="0" name=""/>
        <dsp:cNvSpPr/>
      </dsp:nvSpPr>
      <dsp:spPr>
        <a:xfrm>
          <a:off x="414909" y="2766060"/>
          <a:ext cx="754380" cy="7543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F9F3C-BC92-4C9D-8995-F5DF4106B764}">
      <dsp:nvSpPr>
        <dsp:cNvPr id="0" name=""/>
        <dsp:cNvSpPr/>
      </dsp:nvSpPr>
      <dsp:spPr>
        <a:xfrm>
          <a:off x="1584198" y="2457450"/>
          <a:ext cx="8830285"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755650">
            <a:lnSpc>
              <a:spcPct val="90000"/>
            </a:lnSpc>
            <a:spcBef>
              <a:spcPct val="0"/>
            </a:spcBef>
            <a:spcAft>
              <a:spcPct val="35000"/>
            </a:spcAft>
            <a:buNone/>
          </a:pPr>
          <a:r>
            <a:rPr lang="es-MX" sz="1700" b="1" kern="1200"/>
            <a:t>El software integrado constituyó la cuota de mercado más alta del 71,3 % en 2019.</a:t>
          </a:r>
          <a:br>
            <a:rPr lang="es-MX" sz="1700" b="1" kern="1200"/>
          </a:br>
          <a:r>
            <a:rPr lang="es-MX" sz="1700" b="1" kern="1200"/>
            <a:t>El segmento de productos incluye software y hardware. El software integrado constituyó la cuota de mercado más alta del 71,3 % en 2019. Las innovaciones de ritmo rápido en el segmento de software han aumentado su demanda en los últimos años.</a:t>
          </a:r>
          <a:br>
            <a:rPr lang="es-MX" sz="1700" b="1" kern="1200"/>
          </a:br>
          <a:endParaRPr lang="en-US" sz="1700" kern="1200"/>
        </a:p>
      </dsp:txBody>
      <dsp:txXfrm>
        <a:off x="1584198" y="2457450"/>
        <a:ext cx="8830285" cy="1371600"/>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10/1/2020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‹Nº›</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10/1/2020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‹Nº›</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10/1/2020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92772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20126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82334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9606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1024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39714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699832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8106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892400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97367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90261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00000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15846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12770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67332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43404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99086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10/1/2020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5430360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ieec.uned.es/investigacion/Dipseil/PAC/archivos/Informacion_de_referencia_ISE5_3_1.pdf" TargetMode="External"/><Relationship Id="rId2" Type="http://schemas.openxmlformats.org/officeDocument/2006/relationships/hyperlink" Target="http://www.semanticwebbuilder.org.mx/es_mx/swb/Sistemas_Embebidos_Innovando_hacia_los_Sistemas_Inteligentes_" TargetMode="External"/><Relationship Id="rId1" Type="http://schemas.openxmlformats.org/officeDocument/2006/relationships/slideLayout" Target="../slideLayouts/slideLayout2.xml"/><Relationship Id="rId6" Type="http://schemas.openxmlformats.org/officeDocument/2006/relationships/hyperlink" Target="http://www.semanticwebbuilder.org.mx/es_mx/swb/Metodologias_en_el_diseno_de_sistemas_embebidos" TargetMode="External"/><Relationship Id="rId5" Type="http://schemas.openxmlformats.org/officeDocument/2006/relationships/hyperlink" Target="https://chsos20171914562blog.wordpress.com/2017/05/03/aplicaciones-de-los-sistemas-embebidos/" TargetMode="External"/><Relationship Id="rId4" Type="http://schemas.openxmlformats.org/officeDocument/2006/relationships/hyperlink" Target="https://www.globenewswire.com/news-release/2020/06/22/2051451/0/en/Global-Embedded-System-Market-Is-Expected-to-Reach-USD-137-31-Billion-by-2027-Fior-Markets.html#:~:text=The%20embedded%20software%20constituted%20the,segment%20includes%20software%20and%20hardware.&amp;text=The%20fast%20pace%20innovations%20in,share%20of%2034.18%25%20in%20201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3" name="Rectángulo: esquinas redondeadas 2">
            <a:extLst>
              <a:ext uri="{FF2B5EF4-FFF2-40B4-BE49-F238E27FC236}">
                <a16:creationId xmlns:a16="http://schemas.microsoft.com/office/drawing/2014/main" id="{791A3FA6-25E0-4875-AEBB-60FB954C06E9}"/>
              </a:ext>
            </a:extLst>
          </p:cNvPr>
          <p:cNvSpPr/>
          <p:nvPr/>
        </p:nvSpPr>
        <p:spPr>
          <a:xfrm>
            <a:off x="1103595" y="520266"/>
            <a:ext cx="9587541" cy="2041864"/>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2218571" y="896644"/>
            <a:ext cx="7357588" cy="1100703"/>
          </a:xfrm>
        </p:spPr>
        <p:txBody>
          <a:bodyPr>
            <a:noAutofit/>
          </a:bodyPr>
          <a:lstStyle/>
          <a:p>
            <a:r>
              <a:rPr lang="en-US" sz="6000" dirty="0" err="1">
                <a:solidFill>
                  <a:schemeClr val="bg1"/>
                </a:solidFill>
              </a:rPr>
              <a:t>sistemas</a:t>
            </a:r>
            <a:r>
              <a:rPr lang="en-US" sz="6000" dirty="0">
                <a:solidFill>
                  <a:schemeClr val="bg1"/>
                </a:solidFill>
              </a:rPr>
              <a:t> </a:t>
            </a:r>
            <a:r>
              <a:rPr lang="en-US" sz="6000" dirty="0" err="1">
                <a:solidFill>
                  <a:schemeClr val="bg1"/>
                </a:solidFill>
              </a:rPr>
              <a:t>embebidos</a:t>
            </a:r>
            <a:endParaRPr lang="en-US" sz="6000" dirty="0">
              <a:solidFill>
                <a:schemeClr val="bg1"/>
              </a:solidFill>
            </a:endParaRPr>
          </a:p>
        </p:txBody>
      </p:sp>
      <p:sp>
        <p:nvSpPr>
          <p:cNvPr id="4" name="CuadroTexto 3">
            <a:extLst>
              <a:ext uri="{FF2B5EF4-FFF2-40B4-BE49-F238E27FC236}">
                <a16:creationId xmlns:a16="http://schemas.microsoft.com/office/drawing/2014/main" id="{DC8BED1E-6BD8-468E-B94C-FD9681857769}"/>
              </a:ext>
            </a:extLst>
          </p:cNvPr>
          <p:cNvSpPr txBox="1"/>
          <p:nvPr/>
        </p:nvSpPr>
        <p:spPr>
          <a:xfrm>
            <a:off x="1959005" y="2887461"/>
            <a:ext cx="7531223" cy="1200329"/>
          </a:xfrm>
          <a:prstGeom prst="rect">
            <a:avLst/>
          </a:prstGeom>
          <a:solidFill>
            <a:schemeClr val="bg2">
              <a:lumMod val="60000"/>
              <a:lumOff val="40000"/>
            </a:schemeClr>
          </a:solidFill>
        </p:spPr>
        <p:txBody>
          <a:bodyPr wrap="square" lIns="91440" tIns="45720" rIns="91440" bIns="45720" rtlCol="0" anchor="t">
            <a:spAutoFit/>
          </a:bodyPr>
          <a:lstStyle/>
          <a:p>
            <a:r>
              <a:rPr lang="en-US" dirty="0" err="1"/>
              <a:t>Integrantes</a:t>
            </a:r>
            <a:r>
              <a:rPr lang="en-US" dirty="0"/>
              <a:t>:</a:t>
            </a:r>
          </a:p>
          <a:p>
            <a:r>
              <a:rPr lang="en-US" dirty="0"/>
              <a:t>Martha Diana Ramirez Torres</a:t>
            </a:r>
          </a:p>
          <a:p>
            <a:r>
              <a:rPr lang="en-US" dirty="0"/>
              <a:t>Juan Manuel Hernández </a:t>
            </a:r>
            <a:r>
              <a:rPr lang="en-US" dirty="0" err="1"/>
              <a:t>Hernández</a:t>
            </a:r>
          </a:p>
          <a:p>
            <a:r>
              <a:rPr lang="en-US" dirty="0"/>
              <a:t>Isai </a:t>
            </a:r>
            <a:r>
              <a:rPr lang="en-US" dirty="0" err="1"/>
              <a:t>Fomperoza</a:t>
            </a:r>
            <a:r>
              <a:rPr lang="en-US" dirty="0"/>
              <a:t> Salgado</a:t>
            </a:r>
            <a:endParaRPr lang="es-MX" dirty="0"/>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F38F4E58-5701-45CB-A23A-DB7401254EFB}"/>
              </a:ext>
            </a:extLst>
          </p:cNvPr>
          <p:cNvSpPr>
            <a:spLocks noGrp="1"/>
          </p:cNvSpPr>
          <p:nvPr>
            <p:ph type="title"/>
          </p:nvPr>
        </p:nvSpPr>
        <p:spPr>
          <a:xfrm>
            <a:off x="1019015" y="1093787"/>
            <a:ext cx="3059969" cy="4697413"/>
          </a:xfrm>
        </p:spPr>
        <p:txBody>
          <a:bodyPr>
            <a:normAutofit/>
          </a:bodyPr>
          <a:lstStyle/>
          <a:p>
            <a:r>
              <a:rPr lang="en-US"/>
              <a:t>Beneficios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B40BF0-BAAC-4E3B-B0E0-B5A19D121506}"/>
              </a:ext>
            </a:extLst>
          </p:cNvPr>
          <p:cNvSpPr>
            <a:spLocks noGrp="1"/>
          </p:cNvSpPr>
          <p:nvPr>
            <p:ph idx="1"/>
          </p:nvPr>
        </p:nvSpPr>
        <p:spPr>
          <a:xfrm>
            <a:off x="5215467" y="1093788"/>
            <a:ext cx="5831944" cy="4697413"/>
          </a:xfrm>
        </p:spPr>
        <p:txBody>
          <a:bodyPr>
            <a:normAutofit/>
          </a:bodyPr>
          <a:lstStyle/>
          <a:p>
            <a:pPr>
              <a:lnSpc>
                <a:spcPct val="110000"/>
              </a:lnSpc>
            </a:pPr>
            <a:r>
              <a:rPr lang="es-MX" sz="1700"/>
              <a:t>Debido a que los sistemas embebidos normalmente sólo tienen una función, son capaces de operar con muy poco consumo de energía y pueden caber en un espacio pequeño en comparación con otros componentes. También son muy baratos, por lo que son una forma muy eficiente de controlar los dispositivos.
Los sistemas integrados también son de muy bajo mantenimiento, rara vez necesitan cambios de hardware o programación. Esto los hace muy útiles para integrarse en dispositivos que no necesitan mantenimiento para el usuario final.
Debido a que solo necesitan completar una tarea, una y otra vez, los sistemas integrados son ideales para su uso en dispositivos que no necesitan actualización para funcionar eficazmente. </a:t>
            </a:r>
            <a:endParaRPr lang="en-US" sz="1700"/>
          </a:p>
        </p:txBody>
      </p:sp>
    </p:spTree>
    <p:extLst>
      <p:ext uri="{BB962C8B-B14F-4D97-AF65-F5344CB8AC3E}">
        <p14:creationId xmlns:p14="http://schemas.microsoft.com/office/powerpoint/2010/main" val="118804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7">
            <a:extLst>
              <a:ext uri="{FF2B5EF4-FFF2-40B4-BE49-F238E27FC236}">
                <a16:creationId xmlns:a16="http://schemas.microsoft.com/office/drawing/2014/main" id="{1ECA9AF1-370A-4AF8-9B82-4D11601AA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9">
            <a:extLst>
              <a:ext uri="{FF2B5EF4-FFF2-40B4-BE49-F238E27FC236}">
                <a16:creationId xmlns:a16="http://schemas.microsoft.com/office/drawing/2014/main" id="{BE9CFF9D-9107-400A-8C5A-09CA2BA7A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54295" cy="68580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C3F5AE7-B34F-4BEF-96D0-74CA215E81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rgbClr val="000000">
              <a:alpha val="25000"/>
            </a:srgbClr>
          </a:solidFill>
        </p:grpSpPr>
        <p:sp>
          <p:nvSpPr>
            <p:cNvPr id="13" name="Rectangle 5">
              <a:extLst>
                <a:ext uri="{FF2B5EF4-FFF2-40B4-BE49-F238E27FC236}">
                  <a16:creationId xmlns:a16="http://schemas.microsoft.com/office/drawing/2014/main" id="{BCC99937-0E7D-42EF-A5DB-86FAF32C000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FE097643-AAC6-4390-A109-6965053C1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B6ADC944-08FF-42C1-8D55-B4EA06CD2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17023431-F2E0-4D75-8C2C-98E00D89C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E34C0BEB-550B-421E-A0BB-0901C0E89C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29FFB337-3695-41C1-B104-55125202E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9BF53A3A-34D4-405C-B140-0AE52806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84EE2242-1F65-43B3-861E-4085AEC5AD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E5B8229F-9313-4FC2-8A4A-49211C4E1F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B28AAEC8-A731-419D-A078-0FCFEAE4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2741D6DA-0F0D-4D55-883E-24A374A79F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78F62958-A05D-478B-B23C-75AE8542581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87057A7E-9CF9-405A-8A33-0CA1AC51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AE876AFB-8370-4923-8278-E5FE62DE2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5477A94C-373F-42ED-9257-0DAB03B20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5012B077-1FC3-4D22-ACB6-ED86831EAD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D07A07B0-4407-49F7-9B26-61FF0CCE5F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BDEABD0F-FFCE-4FC2-950E-6334D1727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434BB427-BC30-4BAB-82E9-BDE1F0B154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1F7A956E-DCF3-4544-AF1D-442CB5275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AF9D24E3-E510-495A-9DE8-7DAA3FA5B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0753727A-395C-4B1C-A63B-45DFA5278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B75C5A82-D9C8-414D-B324-403DC32B2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5DDAFA2F-C6E2-4656-B490-5683762B7F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EEB3485F-B9A8-4C89-836E-67249D5ABD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F14F069E-B2BC-4B84-ACBC-9E3343A34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03BE3291-5AE0-49F5-9C60-84CF6AFBA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3DD1F29B-C908-4DA3-8882-9FB5C1AE9507}"/>
              </a:ext>
            </a:extLst>
          </p:cNvPr>
          <p:cNvSpPr>
            <a:spLocks noGrp="1"/>
          </p:cNvSpPr>
          <p:nvPr>
            <p:ph type="title"/>
          </p:nvPr>
        </p:nvSpPr>
        <p:spPr>
          <a:xfrm>
            <a:off x="1144992" y="1082673"/>
            <a:ext cx="2865837" cy="4708528"/>
          </a:xfrm>
        </p:spPr>
        <p:txBody>
          <a:bodyPr>
            <a:normAutofit/>
          </a:bodyPr>
          <a:lstStyle/>
          <a:p>
            <a:pPr algn="ctr"/>
            <a:r>
              <a:rPr lang="en-US" sz="3700">
                <a:solidFill>
                  <a:srgbClr val="FFFFFF"/>
                </a:solidFill>
                <a:ea typeface="+mj-lt"/>
                <a:cs typeface="+mj-lt"/>
              </a:rPr>
              <a:t>DIficultades</a:t>
            </a:r>
            <a:endParaRPr lang="en-US" sz="3700">
              <a:solidFill>
                <a:srgbClr val="FFFFFF"/>
              </a:solidFill>
            </a:endParaRPr>
          </a:p>
        </p:txBody>
      </p:sp>
      <p:sp>
        <p:nvSpPr>
          <p:cNvPr id="3" name="Content Placeholder 2">
            <a:extLst>
              <a:ext uri="{FF2B5EF4-FFF2-40B4-BE49-F238E27FC236}">
                <a16:creationId xmlns:a16="http://schemas.microsoft.com/office/drawing/2014/main" id="{28CE8BD5-AF07-4013-9619-5E7C76C4FD66}"/>
              </a:ext>
            </a:extLst>
          </p:cNvPr>
          <p:cNvSpPr>
            <a:spLocks noGrp="1"/>
          </p:cNvSpPr>
          <p:nvPr>
            <p:ph idx="1"/>
          </p:nvPr>
        </p:nvSpPr>
        <p:spPr>
          <a:xfrm>
            <a:off x="5303836" y="1066799"/>
            <a:ext cx="5743575" cy="4724402"/>
          </a:xfrm>
        </p:spPr>
        <p:txBody>
          <a:bodyPr anchor="ctr">
            <a:normAutofit/>
          </a:bodyPr>
          <a:lstStyle/>
          <a:p>
            <a:pPr>
              <a:lnSpc>
                <a:spcPct val="110000"/>
              </a:lnSpc>
            </a:pPr>
            <a:r>
              <a:rPr lang="es-MX" sz="1600" dirty="0"/>
              <a:t>Para empezar, son muy difíciles de actualizar, ya que su naturaleza ‘embebida' significa que a veces están en lugares muy profundos o inaccesibles dentro de la máquina en general.
El nivel profundo de integración del sistema integrado también significa que es difícil arreglar algo cuando sale mal. </a:t>
            </a:r>
            <a:endParaRPr lang="en-US" sz="1600" dirty="0"/>
          </a:p>
          <a:p>
            <a:pPr>
              <a:lnSpc>
                <a:spcPct val="110000"/>
              </a:lnSpc>
            </a:pPr>
            <a:r>
              <a:rPr lang="es-MX" sz="1600" dirty="0"/>
              <a:t>Para que un reemplazo tenga éxito y supere eficazmente los problemas, es probable que todo el dispositivo deba ser totalmente deconstruido con otros componentes eliminados, con la pieza reemplazada y reprogramada para funcionar.</a:t>
            </a:r>
            <a:endParaRPr lang="en-US" sz="1600" dirty="0"/>
          </a:p>
          <a:p>
            <a:pPr>
              <a:lnSpc>
                <a:spcPct val="110000"/>
              </a:lnSpc>
            </a:pPr>
            <a:r>
              <a:rPr lang="es-MX" sz="1600" dirty="0"/>
              <a:t>
A menudo, es más rentable que toda la máquina sea reemplazada en lugar de una sola pieza cuando se combinan los costos de mano de obra y los nuevos costos de componentes.
</a:t>
            </a:r>
            <a:endParaRPr lang="en-US" sz="1600"/>
          </a:p>
        </p:txBody>
      </p:sp>
    </p:spTree>
    <p:extLst>
      <p:ext uri="{BB962C8B-B14F-4D97-AF65-F5344CB8AC3E}">
        <p14:creationId xmlns:p14="http://schemas.microsoft.com/office/powerpoint/2010/main" val="63910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A2D4-9337-4436-BC81-5DBEE36C11FF}"/>
              </a:ext>
            </a:extLst>
          </p:cNvPr>
          <p:cNvSpPr>
            <a:spLocks noGrp="1"/>
          </p:cNvSpPr>
          <p:nvPr>
            <p:ph type="title"/>
          </p:nvPr>
        </p:nvSpPr>
        <p:spPr/>
        <p:txBody>
          <a:bodyPr/>
          <a:lstStyle/>
          <a:p>
            <a:r>
              <a:rPr lang="en-US" b="1" dirty="0" err="1">
                <a:ea typeface="+mj-lt"/>
                <a:cs typeface="+mj-lt"/>
              </a:rPr>
              <a:t>Características</a:t>
            </a:r>
            <a:r>
              <a:rPr lang="en-US" b="1" dirty="0">
                <a:ea typeface="+mj-lt"/>
                <a:cs typeface="+mj-lt"/>
              </a:rPr>
              <a:t> del </a:t>
            </a:r>
            <a:r>
              <a:rPr lang="en-US" b="1" dirty="0" err="1">
                <a:ea typeface="+mj-lt"/>
                <a:cs typeface="+mj-lt"/>
              </a:rPr>
              <a:t>Diseñador</a:t>
            </a:r>
            <a:r>
              <a:rPr lang="en-US" b="1" dirty="0">
                <a:ea typeface="+mj-lt"/>
                <a:cs typeface="+mj-lt"/>
              </a:rPr>
              <a:t> de Sistemas </a:t>
            </a:r>
            <a:r>
              <a:rPr lang="en-US" b="1" dirty="0" err="1">
                <a:ea typeface="+mj-lt"/>
                <a:cs typeface="+mj-lt"/>
              </a:rPr>
              <a:t>Embebidos</a:t>
            </a:r>
            <a:endParaRPr lang="en-US" dirty="0" err="1"/>
          </a:p>
        </p:txBody>
      </p:sp>
      <p:sp>
        <p:nvSpPr>
          <p:cNvPr id="3" name="Content Placeholder 2">
            <a:extLst>
              <a:ext uri="{FF2B5EF4-FFF2-40B4-BE49-F238E27FC236}">
                <a16:creationId xmlns:a16="http://schemas.microsoft.com/office/drawing/2014/main" id="{4DDBD909-5038-4AFA-83A8-F4C051447DE6}"/>
              </a:ext>
            </a:extLst>
          </p:cNvPr>
          <p:cNvSpPr>
            <a:spLocks noGrp="1"/>
          </p:cNvSpPr>
          <p:nvPr>
            <p:ph idx="1"/>
          </p:nvPr>
        </p:nvSpPr>
        <p:spPr/>
        <p:txBody>
          <a:bodyPr>
            <a:normAutofit fontScale="92500" lnSpcReduction="20000"/>
          </a:bodyPr>
          <a:lstStyle/>
          <a:p>
            <a:r>
              <a:rPr lang="es-ES" dirty="0">
                <a:latin typeface="Times New Roman" panose="02020603050405020304" pitchFamily="18" charset="0"/>
                <a:cs typeface="Times New Roman" panose="02020603050405020304" pitchFamily="18" charset="0"/>
              </a:rPr>
              <a:t>La mayoría de los ingenieros de software trabajan en C.</a:t>
            </a:r>
          </a:p>
          <a:p>
            <a:r>
              <a:rPr lang="es-ES" dirty="0">
                <a:latin typeface="Times New Roman" panose="02020603050405020304" pitchFamily="18" charset="0"/>
                <a:cs typeface="Times New Roman" panose="02020603050405020304" pitchFamily="18" charset="0"/>
              </a:rPr>
              <a:t>Conoce la programación controladores de dispositivos y programación de sistemas.</a:t>
            </a:r>
          </a:p>
          <a:p>
            <a:r>
              <a:rPr lang="es-MX" dirty="0">
                <a:latin typeface="Times New Roman" panose="02020603050405020304" pitchFamily="18" charset="0"/>
                <a:cs typeface="Times New Roman" panose="02020603050405020304" pitchFamily="18" charset="0"/>
              </a:rPr>
              <a:t>Programar microcontroladores es esencial. </a:t>
            </a:r>
          </a:p>
          <a:p>
            <a:r>
              <a:rPr lang="es-MX" dirty="0">
                <a:latin typeface="Times New Roman" panose="02020603050405020304" pitchFamily="18" charset="0"/>
                <a:cs typeface="Times New Roman" panose="02020603050405020304" pitchFamily="18" charset="0"/>
              </a:rPr>
              <a:t>Programar en C o </a:t>
            </a:r>
            <a:r>
              <a:rPr lang="es-MX" dirty="0" err="1">
                <a:latin typeface="Times New Roman" panose="02020603050405020304" pitchFamily="18" charset="0"/>
                <a:cs typeface="Times New Roman" panose="02020603050405020304" pitchFamily="18" charset="0"/>
              </a:rPr>
              <a:t>Assembly</a:t>
            </a:r>
            <a:r>
              <a:rPr lang="es-MX" dirty="0">
                <a:latin typeface="Times New Roman" panose="02020603050405020304" pitchFamily="18" charset="0"/>
                <a:cs typeface="Times New Roman" panose="02020603050405020304" pitchFamily="18" charset="0"/>
              </a:rPr>
              <a:t> es necesario para poder optimizar tu código.</a:t>
            </a:r>
          </a:p>
          <a:p>
            <a:r>
              <a:rPr lang="es-ES" dirty="0">
                <a:latin typeface="Times New Roman" panose="02020603050405020304" pitchFamily="18" charset="0"/>
                <a:cs typeface="Times New Roman" panose="02020603050405020304" pitchFamily="18" charset="0"/>
              </a:rPr>
              <a:t>Diseño esquemático, el diseño de placa integrada, electrónica de potencia, diseño de PCB y las tareas que dependen del dominio analógico.</a:t>
            </a:r>
          </a:p>
          <a:p>
            <a:r>
              <a:rPr lang="es-ES" dirty="0">
                <a:latin typeface="Times New Roman" panose="02020603050405020304" pitchFamily="18" charset="0"/>
                <a:cs typeface="Times New Roman" panose="02020603050405020304" pitchFamily="18" charset="0"/>
              </a:rPr>
              <a:t>Habilidad para trasladar un proyecto de la especificación a su producción.</a:t>
            </a:r>
          </a:p>
          <a:p>
            <a:r>
              <a:rPr lang="es-ES" dirty="0">
                <a:latin typeface="Times New Roman" panose="02020603050405020304" pitchFamily="18" charset="0"/>
                <a:cs typeface="Times New Roman" panose="02020603050405020304" pitchFamily="18" charset="0"/>
              </a:rPr>
              <a:t>Trabajo con clientes para entender el problema real a ser resuelto.</a:t>
            </a:r>
          </a:p>
          <a:p>
            <a:endParaRPr lang="es-MX" dirty="0"/>
          </a:p>
          <a:p>
            <a:endParaRPr lang="en-US" dirty="0"/>
          </a:p>
        </p:txBody>
      </p:sp>
    </p:spTree>
    <p:extLst>
      <p:ext uri="{BB962C8B-B14F-4D97-AF65-F5344CB8AC3E}">
        <p14:creationId xmlns:p14="http://schemas.microsoft.com/office/powerpoint/2010/main" val="122494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0522-5B34-4A86-ABFD-03F634DAC1D2}"/>
              </a:ext>
            </a:extLst>
          </p:cNvPr>
          <p:cNvSpPr>
            <a:spLocks noGrp="1"/>
          </p:cNvSpPr>
          <p:nvPr>
            <p:ph type="title"/>
          </p:nvPr>
        </p:nvSpPr>
        <p:spPr/>
        <p:txBody>
          <a:bodyPr/>
          <a:lstStyle/>
          <a:p>
            <a:r>
              <a:rPr lang="en-US" dirty="0" err="1">
                <a:ea typeface="+mj-lt"/>
                <a:cs typeface="+mj-lt"/>
              </a:rPr>
              <a:t>Metodologías</a:t>
            </a:r>
            <a:r>
              <a:rPr lang="en-US" dirty="0">
                <a:ea typeface="+mj-lt"/>
                <a:cs typeface="+mj-lt"/>
              </a:rPr>
              <a:t> de </a:t>
            </a:r>
            <a:r>
              <a:rPr lang="en-US" dirty="0" err="1">
                <a:ea typeface="+mj-lt"/>
                <a:cs typeface="+mj-lt"/>
              </a:rPr>
              <a:t>Diseño</a:t>
            </a:r>
            <a:endParaRPr lang="en-US" dirty="0" err="1"/>
          </a:p>
        </p:txBody>
      </p:sp>
      <p:sp>
        <p:nvSpPr>
          <p:cNvPr id="3" name="Content Placeholder 2">
            <a:extLst>
              <a:ext uri="{FF2B5EF4-FFF2-40B4-BE49-F238E27FC236}">
                <a16:creationId xmlns:a16="http://schemas.microsoft.com/office/drawing/2014/main" id="{2196BD0B-3B57-4785-A68A-2CAB11C869A7}"/>
              </a:ext>
            </a:extLst>
          </p:cNvPr>
          <p:cNvSpPr>
            <a:spLocks noGrp="1"/>
          </p:cNvSpPr>
          <p:nvPr>
            <p:ph idx="1"/>
          </p:nvPr>
        </p:nvSpPr>
        <p:spPr/>
        <p:txBody>
          <a:bodyPr/>
          <a:lstStyle/>
          <a:p>
            <a:r>
              <a:rPr lang="es-MX" dirty="0"/>
              <a:t>Conocimiento del problema real para una buena solución.</a:t>
            </a:r>
          </a:p>
          <a:p>
            <a:r>
              <a:rPr lang="es-MX" dirty="0"/>
              <a:t>Entendimiento de los compiladores y plataformas.</a:t>
            </a:r>
          </a:p>
          <a:p>
            <a:r>
              <a:rPr lang="es-MX" dirty="0"/>
              <a:t>Una buena metodología al momento de desarrollar la solución.</a:t>
            </a:r>
          </a:p>
          <a:p>
            <a:r>
              <a:rPr lang="es-MX" dirty="0"/>
              <a:t>Conocimientos de herramientas que ayuden a automatizar y desarrollar un diseño de calidad.</a:t>
            </a:r>
          </a:p>
        </p:txBody>
      </p:sp>
    </p:spTree>
    <p:extLst>
      <p:ext uri="{BB962C8B-B14F-4D97-AF65-F5344CB8AC3E}">
        <p14:creationId xmlns:p14="http://schemas.microsoft.com/office/powerpoint/2010/main" val="1809963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446E-F64B-494F-8B5E-5411D8E1451E}"/>
              </a:ext>
            </a:extLst>
          </p:cNvPr>
          <p:cNvSpPr>
            <a:spLocks noGrp="1"/>
          </p:cNvSpPr>
          <p:nvPr>
            <p:ph type="title"/>
          </p:nvPr>
        </p:nvSpPr>
        <p:spPr/>
        <p:txBody>
          <a:bodyPr/>
          <a:lstStyle/>
          <a:p>
            <a:r>
              <a:rPr lang="en-US" dirty="0" err="1">
                <a:ea typeface="+mj-lt"/>
                <a:cs typeface="+mj-lt"/>
              </a:rPr>
              <a:t>Objetivos</a:t>
            </a:r>
            <a:r>
              <a:rPr lang="en-US" dirty="0">
                <a:ea typeface="+mj-lt"/>
                <a:cs typeface="+mj-lt"/>
              </a:rPr>
              <a:t> del </a:t>
            </a:r>
            <a:r>
              <a:rPr lang="en-US" dirty="0" err="1">
                <a:ea typeface="+mj-lt"/>
                <a:cs typeface="+mj-lt"/>
              </a:rPr>
              <a:t>Diseño</a:t>
            </a:r>
            <a:endParaRPr lang="en-US" dirty="0" err="1"/>
          </a:p>
        </p:txBody>
      </p:sp>
      <p:sp>
        <p:nvSpPr>
          <p:cNvPr id="3" name="Content Placeholder 2">
            <a:extLst>
              <a:ext uri="{FF2B5EF4-FFF2-40B4-BE49-F238E27FC236}">
                <a16:creationId xmlns:a16="http://schemas.microsoft.com/office/drawing/2014/main" id="{846AD12C-E535-4B84-BDC8-FE0BF1B97052}"/>
              </a:ext>
            </a:extLst>
          </p:cNvPr>
          <p:cNvSpPr>
            <a:spLocks noGrp="1"/>
          </p:cNvSpPr>
          <p:nvPr>
            <p:ph idx="1"/>
          </p:nvPr>
        </p:nvSpPr>
        <p:spPr/>
        <p:txBody>
          <a:bodyPr>
            <a:normAutofit fontScale="92500" lnSpcReduction="10000"/>
          </a:bodyPr>
          <a:lstStyle/>
          <a:p>
            <a:pPr algn="just"/>
            <a:r>
              <a:rPr lang="es-MX" dirty="0"/>
              <a:t>El objetivo principal siempre será obtener un diseño funcional.</a:t>
            </a:r>
          </a:p>
          <a:p>
            <a:pPr algn="just"/>
            <a:r>
              <a:rPr lang="es-MX" dirty="0"/>
              <a:t>Deberá tener una respuesta rápida.</a:t>
            </a:r>
          </a:p>
          <a:p>
            <a:pPr algn="just"/>
            <a:r>
              <a:rPr lang="es-MX" dirty="0"/>
              <a:t>El diseño deberá tener una buena interfaz Usuario- máquina.</a:t>
            </a:r>
          </a:p>
          <a:p>
            <a:pPr algn="just"/>
            <a:r>
              <a:rPr lang="es-MX" dirty="0"/>
              <a:t>Optimiza procesos.</a:t>
            </a:r>
          </a:p>
          <a:p>
            <a:pPr algn="just"/>
            <a:r>
              <a:rPr lang="es-MX" dirty="0"/>
              <a:t>Costo de producción favorable.</a:t>
            </a:r>
          </a:p>
          <a:p>
            <a:pPr algn="just"/>
            <a:r>
              <a:rPr lang="es-MX" dirty="0"/>
              <a:t>Características físicas del diseño adecuadas para su funcionalidad y el entorno donde se pretende ocupar.</a:t>
            </a:r>
          </a:p>
          <a:p>
            <a:endParaRPr lang="en-US" dirty="0"/>
          </a:p>
        </p:txBody>
      </p:sp>
    </p:spTree>
    <p:extLst>
      <p:ext uri="{BB962C8B-B14F-4D97-AF65-F5344CB8AC3E}">
        <p14:creationId xmlns:p14="http://schemas.microsoft.com/office/powerpoint/2010/main" val="296198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1927274" y="234095"/>
            <a:ext cx="8454683" cy="6136864"/>
            <a:chOff x="1927274" y="234095"/>
            <a:chExt cx="8454683" cy="6136864"/>
          </a:xfrm>
        </p:grpSpPr>
        <p:pic>
          <p:nvPicPr>
            <p:cNvPr id="1026" name="Picture 2" descr="http://www.semanticwebbuilder.org.mx/work/models/swb/Resource/1318/1/images/grafico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274" y="234095"/>
              <a:ext cx="8454683" cy="613686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redondeado 3"/>
            <p:cNvSpPr/>
            <p:nvPr/>
          </p:nvSpPr>
          <p:spPr>
            <a:xfrm>
              <a:off x="5190978" y="2782022"/>
              <a:ext cx="1927274" cy="104100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Desarrollo de un Sistema Embebido </a:t>
              </a:r>
            </a:p>
          </p:txBody>
        </p:sp>
      </p:grpSp>
    </p:spTree>
    <p:extLst>
      <p:ext uri="{BB962C8B-B14F-4D97-AF65-F5344CB8AC3E}">
        <p14:creationId xmlns:p14="http://schemas.microsoft.com/office/powerpoint/2010/main" val="344264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E3-E92C-47B9-AC5E-C59162111FE6}"/>
              </a:ext>
            </a:extLst>
          </p:cNvPr>
          <p:cNvSpPr>
            <a:spLocks noGrp="1"/>
          </p:cNvSpPr>
          <p:nvPr>
            <p:ph type="title"/>
          </p:nvPr>
        </p:nvSpPr>
        <p:spPr/>
        <p:txBody>
          <a:bodyPr/>
          <a:lstStyle/>
          <a:p>
            <a:r>
              <a:rPr lang="en-US"/>
              <a:t>Referencias</a:t>
            </a:r>
          </a:p>
        </p:txBody>
      </p:sp>
      <p:sp>
        <p:nvSpPr>
          <p:cNvPr id="3" name="Content Placeholder 2">
            <a:extLst>
              <a:ext uri="{FF2B5EF4-FFF2-40B4-BE49-F238E27FC236}">
                <a16:creationId xmlns:a16="http://schemas.microsoft.com/office/drawing/2014/main" id="{281105BC-A4FC-43A0-BE10-089EC9F8B416}"/>
              </a:ext>
            </a:extLst>
          </p:cNvPr>
          <p:cNvSpPr>
            <a:spLocks noGrp="1"/>
          </p:cNvSpPr>
          <p:nvPr>
            <p:ph idx="1"/>
          </p:nvPr>
        </p:nvSpPr>
        <p:spPr/>
        <p:txBody>
          <a:bodyPr>
            <a:normAutofit fontScale="70000" lnSpcReduction="20000"/>
          </a:bodyPr>
          <a:lstStyle/>
          <a:p>
            <a:r>
              <a:rPr lang="en-US" dirty="0">
                <a:hlinkClick r:id="rId2"/>
              </a:rPr>
              <a:t>http://www.semanticwebbuilder.org.mx/es_mx/swb/Sistemas_Embebidos_Innovando_hacia_los_Sistemas_Inteligentes_</a:t>
            </a:r>
            <a:endParaRPr lang="en-US" dirty="0"/>
          </a:p>
          <a:p>
            <a:r>
              <a:rPr lang="en-US" dirty="0">
                <a:hlinkClick r:id="rId3"/>
              </a:rPr>
              <a:t>http://www.ieec.uned.es/investigacion/Dipseil/PAC/archivos/Informacion_de_referencia_ISE5_3_1.pdf</a:t>
            </a:r>
            <a:endParaRPr lang="en-US" dirty="0"/>
          </a:p>
          <a:p>
            <a:r>
              <a:rPr lang="en-US" dirty="0">
                <a:hlinkClick r:id="rId4"/>
              </a:rPr>
              <a:t>www.globenewswire.com › news-release › 2020/06/22</a:t>
            </a:r>
          </a:p>
          <a:p>
            <a:r>
              <a:rPr lang="en-US" dirty="0">
                <a:hlinkClick r:id="rId4"/>
              </a:rPr>
              <a:t>https://www.itpro.co.uk/hardware/30317/what-is-an-embedded-system</a:t>
            </a:r>
          </a:p>
          <a:p>
            <a:r>
              <a:rPr lang="es-MX" u="sng" dirty="0">
                <a:hlinkClick r:id="rId5"/>
              </a:rPr>
              <a:t>https://chsos20171914562blog.wordpress.com/2017/05/03/aplicaciones-de-los-sistemas-embebidos/</a:t>
            </a:r>
            <a:endParaRPr lang="es-MX" dirty="0"/>
          </a:p>
          <a:p>
            <a:r>
              <a:rPr lang="en-US" dirty="0">
                <a:hlinkClick r:id="rId6"/>
              </a:rPr>
              <a:t>http://www.semanticwebbuilder.org.mx/es_mx/swb/Metodologias_en_el_diseno_de_sistemas_embebidos</a:t>
            </a:r>
            <a:endParaRPr lang="en-US" dirty="0"/>
          </a:p>
          <a:p>
            <a:pPr marL="0" indent="0">
              <a:buNone/>
            </a:pPr>
            <a:br>
              <a:rPr lang="en-US" dirty="0"/>
            </a:br>
            <a:endParaRPr lang="en-US" dirty="0"/>
          </a:p>
          <a:p>
            <a:endParaRPr lang="en-US" dirty="0"/>
          </a:p>
        </p:txBody>
      </p:sp>
    </p:spTree>
    <p:extLst>
      <p:ext uri="{BB962C8B-B14F-4D97-AF65-F5344CB8AC3E}">
        <p14:creationId xmlns:p14="http://schemas.microsoft.com/office/powerpoint/2010/main" val="364633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2D5715A-A1A8-4211-8C16-674E644F5A24}"/>
              </a:ext>
            </a:extLst>
          </p:cNvPr>
          <p:cNvSpPr>
            <a:spLocks noGrp="1"/>
          </p:cNvSpPr>
          <p:nvPr>
            <p:ph type="title"/>
          </p:nvPr>
        </p:nvSpPr>
        <p:spPr>
          <a:xfrm>
            <a:off x="1141413" y="618518"/>
            <a:ext cx="4459286" cy="1478570"/>
          </a:xfrm>
        </p:spPr>
        <p:txBody>
          <a:bodyPr>
            <a:normAutofit/>
          </a:bodyPr>
          <a:lstStyle/>
          <a:p>
            <a:r>
              <a:rPr lang="es-MX" sz="3200"/>
              <a:t>Introducción</a:t>
            </a:r>
          </a:p>
        </p:txBody>
      </p:sp>
      <p:sp>
        <p:nvSpPr>
          <p:cNvPr id="3" name="Content Placeholder 2">
            <a:extLst>
              <a:ext uri="{FF2B5EF4-FFF2-40B4-BE49-F238E27FC236}">
                <a16:creationId xmlns:a16="http://schemas.microsoft.com/office/drawing/2014/main" id="{C88E49D6-08A6-475C-8B77-60391641CCCB}"/>
              </a:ext>
            </a:extLst>
          </p:cNvPr>
          <p:cNvSpPr>
            <a:spLocks noGrp="1"/>
          </p:cNvSpPr>
          <p:nvPr>
            <p:ph idx="1"/>
          </p:nvPr>
        </p:nvSpPr>
        <p:spPr>
          <a:xfrm>
            <a:off x="1141412" y="2249487"/>
            <a:ext cx="4459287" cy="3965046"/>
          </a:xfrm>
        </p:spPr>
        <p:txBody>
          <a:bodyPr>
            <a:normAutofit/>
          </a:bodyPr>
          <a:lstStyle/>
          <a:p>
            <a:pPr marL="305435" indent="-305435">
              <a:lnSpc>
                <a:spcPct val="110000"/>
              </a:lnSpc>
            </a:pPr>
            <a:r>
              <a:rPr lang="en-US" sz="2000">
                <a:ea typeface="+mn-lt"/>
                <a:cs typeface="+mn-lt"/>
              </a:rPr>
              <a:t>¿Qué son los Sistemas Embebidos?</a:t>
            </a:r>
            <a:endParaRPr lang="en-US" sz="2000"/>
          </a:p>
          <a:p>
            <a:pPr marL="305435" indent="-305435">
              <a:lnSpc>
                <a:spcPct val="110000"/>
              </a:lnSpc>
            </a:pPr>
            <a:r>
              <a:rPr lang="en-US" sz="2000">
                <a:ea typeface="+mn-lt"/>
                <a:cs typeface="+mn-lt"/>
              </a:rPr>
              <a:t>Un Sistema Embebido es un sistema electrónico diseñado para realizar pocas funciones en tiempo real, según sea el caso. Al </a:t>
            </a:r>
            <a:r>
              <a:rPr lang="es-MX" sz="2000">
                <a:ea typeface="+mn-lt"/>
                <a:cs typeface="+mn-lt"/>
              </a:rPr>
              <a:t>contrario</a:t>
            </a:r>
            <a:r>
              <a:rPr lang="en-US" sz="2000">
                <a:ea typeface="+mn-lt"/>
                <a:cs typeface="+mn-lt"/>
              </a:rPr>
              <a:t> de lo que ocurre con las computadoras, las cuales tienen un propósito general, ya que están diseñadas para cubrir un amplio rango de necesidades y los Sistemas Embebidos se diseñan para cubrir necesidades </a:t>
            </a:r>
            <a:r>
              <a:rPr lang="es-MX" sz="2000">
                <a:ea typeface="+mn-lt"/>
                <a:cs typeface="+mn-lt"/>
              </a:rPr>
              <a:t>específicas</a:t>
            </a:r>
            <a:r>
              <a:rPr lang="en-US" sz="2000">
                <a:ea typeface="+mn-lt"/>
                <a:cs typeface="+mn-lt"/>
              </a:rPr>
              <a:t>.</a:t>
            </a:r>
          </a:p>
          <a:p>
            <a:pPr marL="305435" indent="-305435">
              <a:lnSpc>
                <a:spcPct val="110000"/>
              </a:lnSpc>
            </a:pPr>
            <a:endParaRPr lang="en-US" sz="2000">
              <a:ea typeface="+mn-lt"/>
              <a:cs typeface="+mn-lt"/>
            </a:endParaRPr>
          </a:p>
          <a:p>
            <a:pPr marL="305435" indent="-305435">
              <a:lnSpc>
                <a:spcPct val="110000"/>
              </a:lnSpc>
            </a:pPr>
            <a:endParaRPr lang="en-US" sz="2000"/>
          </a:p>
          <a:p>
            <a:pPr marL="305435" indent="-305435">
              <a:lnSpc>
                <a:spcPct val="110000"/>
              </a:lnSpc>
            </a:pPr>
            <a:endParaRPr lang="en-US" sz="2000"/>
          </a:p>
        </p:txBody>
      </p:sp>
      <p:pic>
        <p:nvPicPr>
          <p:cNvPr id="1026" name="Picture 2" descr="Adaptar la metodología Agile al diseño de sistemas embebidos | Altium">
            <a:extLst>
              <a:ext uri="{FF2B5EF4-FFF2-40B4-BE49-F238E27FC236}">
                <a16:creationId xmlns:a16="http://schemas.microsoft.com/office/drawing/2014/main" id="{61028E69-E4FE-4C0A-892F-2E269A3123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766001"/>
            <a:ext cx="5456279" cy="330104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271708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CuadroTexto 1">
            <a:extLst>
              <a:ext uri="{FF2B5EF4-FFF2-40B4-BE49-F238E27FC236}">
                <a16:creationId xmlns:a16="http://schemas.microsoft.com/office/drawing/2014/main" id="{068C50C9-DEA7-49A8-8A49-53C88084E0EE}"/>
              </a:ext>
            </a:extLst>
          </p:cNvPr>
          <p:cNvSpPr txBox="1"/>
          <p:nvPr/>
        </p:nvSpPr>
        <p:spPr>
          <a:xfrm>
            <a:off x="617538" y="1082673"/>
            <a:ext cx="3393291" cy="4708528"/>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000" cap="all" dirty="0">
                <a:latin typeface="+mj-lt"/>
                <a:ea typeface="+mj-ea"/>
                <a:cs typeface="+mj-cs"/>
              </a:rPr>
              <a:t>¿</a:t>
            </a:r>
            <a:r>
              <a:rPr lang="en-US" sz="4000" cap="all" dirty="0" err="1">
                <a:latin typeface="+mj-lt"/>
                <a:ea typeface="+mj-ea"/>
                <a:cs typeface="+mj-cs"/>
              </a:rPr>
              <a:t>Qué</a:t>
            </a:r>
            <a:r>
              <a:rPr lang="en-US" sz="4000" cap="all" dirty="0">
                <a:latin typeface="+mj-lt"/>
                <a:ea typeface="+mj-ea"/>
                <a:cs typeface="+mj-cs"/>
              </a:rPr>
              <a:t> les </a:t>
            </a:r>
            <a:r>
              <a:rPr lang="en-US" sz="4000" cap="all" dirty="0" err="1">
                <a:latin typeface="+mj-lt"/>
                <a:ea typeface="+mj-ea"/>
                <a:cs typeface="+mj-cs"/>
              </a:rPr>
              <a:t>hace</a:t>
            </a:r>
            <a:r>
              <a:rPr lang="en-US" sz="4000" cap="all" dirty="0">
                <a:latin typeface="+mj-lt"/>
                <a:ea typeface="+mj-ea"/>
                <a:cs typeface="+mj-cs"/>
              </a:rPr>
              <a:t> </a:t>
            </a:r>
            <a:r>
              <a:rPr lang="en-US" sz="4000" cap="all" dirty="0" err="1">
                <a:latin typeface="+mj-lt"/>
                <a:ea typeface="+mj-ea"/>
                <a:cs typeface="+mj-cs"/>
              </a:rPr>
              <a:t>distintos</a:t>
            </a:r>
            <a:r>
              <a:rPr lang="en-US" sz="4000" cap="all" dirty="0">
                <a:latin typeface="+mj-lt"/>
                <a:ea typeface="+mj-ea"/>
                <a:cs typeface="+mj-cs"/>
              </a:rPr>
              <a:t>?</a:t>
            </a:r>
          </a:p>
          <a:p>
            <a:pPr algn="r" defTabSz="914400">
              <a:lnSpc>
                <a:spcPct val="90000"/>
              </a:lnSpc>
              <a:spcBef>
                <a:spcPct val="0"/>
              </a:spcBef>
              <a:spcAft>
                <a:spcPts val="600"/>
              </a:spcAft>
            </a:pPr>
            <a:endParaRPr lang="en-US" sz="4000" cap="all" dirty="0">
              <a:latin typeface="+mj-lt"/>
              <a:ea typeface="+mj-ea"/>
              <a:cs typeface="+mj-cs"/>
            </a:endParaRP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879643-B7C0-4413-88ED-7F1142D1A416}"/>
              </a:ext>
            </a:extLst>
          </p:cNvPr>
          <p:cNvSpPr>
            <a:spLocks noGrp="1"/>
          </p:cNvSpPr>
          <p:nvPr>
            <p:ph idx="1"/>
          </p:nvPr>
        </p:nvSpPr>
        <p:spPr>
          <a:xfrm>
            <a:off x="5297763" y="1082673"/>
            <a:ext cx="5751237" cy="4708528"/>
          </a:xfrm>
        </p:spPr>
        <p:txBody>
          <a:bodyPr vert="horz" lIns="91440" tIns="45720" rIns="91440" bIns="45720" rtlCol="0" anchor="ctr">
            <a:normAutofit/>
          </a:bodyPr>
          <a:lstStyle/>
          <a:p>
            <a:pPr marL="305435">
              <a:lnSpc>
                <a:spcPct val="110000"/>
              </a:lnSpc>
            </a:pPr>
            <a:r>
              <a:rPr lang="en-US" sz="1700" dirty="0"/>
              <a:t>Deben ser </a:t>
            </a:r>
            <a:r>
              <a:rPr lang="en-US" sz="1700" dirty="0" err="1"/>
              <a:t>confiables</a:t>
            </a:r>
            <a:r>
              <a:rPr lang="en-US" sz="1700" dirty="0"/>
              <a:t>,</a:t>
            </a:r>
          </a:p>
          <a:p>
            <a:pPr marL="305435">
              <a:lnSpc>
                <a:spcPct val="110000"/>
              </a:lnSpc>
            </a:pPr>
            <a:r>
              <a:rPr lang="en-US" sz="1700" dirty="0"/>
              <a:t>- La </a:t>
            </a:r>
            <a:r>
              <a:rPr lang="en-US" sz="1700" dirty="0" err="1"/>
              <a:t>confiabilidad</a:t>
            </a:r>
            <a:r>
              <a:rPr lang="en-US" sz="1700" dirty="0"/>
              <a:t>, </a:t>
            </a:r>
            <a:r>
              <a:rPr lang="en-US" sz="1700" dirty="0" err="1"/>
              <a:t>en</a:t>
            </a:r>
            <a:r>
              <a:rPr lang="en-US" sz="1700" dirty="0"/>
              <a:t> </a:t>
            </a:r>
            <a:r>
              <a:rPr lang="en-US" sz="1700" dirty="0" err="1"/>
              <a:t>inglés</a:t>
            </a:r>
            <a:r>
              <a:rPr lang="en-US" sz="1700" dirty="0"/>
              <a:t> reliability R(t), es la </a:t>
            </a:r>
            <a:r>
              <a:rPr lang="en-US" sz="1700" dirty="0" err="1"/>
              <a:t>probabilidad</a:t>
            </a:r>
            <a:r>
              <a:rPr lang="en-US" sz="1700" dirty="0"/>
              <a:t> de que el </a:t>
            </a:r>
            <a:r>
              <a:rPr lang="en-US" sz="1700" dirty="0" err="1"/>
              <a:t>sistema</a:t>
            </a:r>
            <a:r>
              <a:rPr lang="en-US" sz="1700" dirty="0"/>
              <a:t> </a:t>
            </a:r>
            <a:r>
              <a:rPr lang="en-US" sz="1700" dirty="0" err="1"/>
              <a:t>trabaje</a:t>
            </a:r>
            <a:r>
              <a:rPr lang="en-US" sz="1700" dirty="0"/>
              <a:t> </a:t>
            </a:r>
            <a:r>
              <a:rPr lang="en-US" sz="1700" dirty="0" err="1"/>
              <a:t>correctamente</a:t>
            </a:r>
            <a:r>
              <a:rPr lang="en-US" sz="1700" dirty="0"/>
              <a:t> dado que </a:t>
            </a:r>
            <a:r>
              <a:rPr lang="en-US" sz="1700" dirty="0" err="1"/>
              <a:t>está</a:t>
            </a:r>
            <a:r>
              <a:rPr lang="en-US" sz="1700" dirty="0"/>
              <a:t> </a:t>
            </a:r>
            <a:r>
              <a:rPr lang="en-US" sz="1700" dirty="0" err="1"/>
              <a:t>funcionando</a:t>
            </a:r>
            <a:r>
              <a:rPr lang="en-US" sz="1700" dirty="0"/>
              <a:t> </a:t>
            </a:r>
            <a:r>
              <a:rPr lang="en-US" sz="1700" dirty="0" err="1"/>
              <a:t>en</a:t>
            </a:r>
            <a:r>
              <a:rPr lang="en-US" sz="1700" dirty="0"/>
              <a:t> t=0.</a:t>
            </a:r>
          </a:p>
          <a:p>
            <a:pPr marL="305435">
              <a:lnSpc>
                <a:spcPct val="110000"/>
              </a:lnSpc>
            </a:pPr>
            <a:r>
              <a:rPr lang="en-US" sz="1700" dirty="0"/>
              <a:t>- La </a:t>
            </a:r>
            <a:r>
              <a:rPr lang="en-US" sz="1700" dirty="0" err="1"/>
              <a:t>mantenibilidad</a:t>
            </a:r>
            <a:r>
              <a:rPr lang="en-US" sz="1700" dirty="0"/>
              <a:t>, </a:t>
            </a:r>
            <a:r>
              <a:rPr lang="en-US" sz="1700" dirty="0" err="1"/>
              <a:t>en</a:t>
            </a:r>
            <a:r>
              <a:rPr lang="en-US" sz="1700" dirty="0"/>
              <a:t> </a:t>
            </a:r>
            <a:r>
              <a:rPr lang="en-US" sz="1700" dirty="0" err="1"/>
              <a:t>inglés</a:t>
            </a:r>
            <a:r>
              <a:rPr lang="en-US" sz="1700" dirty="0"/>
              <a:t> Maintainability M(d), es la </a:t>
            </a:r>
            <a:r>
              <a:rPr lang="en-US" sz="1700" dirty="0" err="1"/>
              <a:t>probabilidad</a:t>
            </a:r>
            <a:r>
              <a:rPr lang="en-US" sz="1700" dirty="0"/>
              <a:t> de que el </a:t>
            </a:r>
            <a:r>
              <a:rPr lang="en-US" sz="1700" dirty="0" err="1"/>
              <a:t>sistema</a:t>
            </a:r>
            <a:r>
              <a:rPr lang="en-US" sz="1700" dirty="0"/>
              <a:t> </a:t>
            </a:r>
            <a:r>
              <a:rPr lang="en-US" sz="1700" dirty="0" err="1"/>
              <a:t>vuelva</a:t>
            </a:r>
            <a:r>
              <a:rPr lang="en-US" sz="1700" dirty="0"/>
              <a:t> a </a:t>
            </a:r>
            <a:r>
              <a:rPr lang="en-US" sz="1700" dirty="0" err="1"/>
              <a:t>trabajar</a:t>
            </a:r>
            <a:r>
              <a:rPr lang="en-US" sz="1700" dirty="0"/>
              <a:t> </a:t>
            </a:r>
            <a:r>
              <a:rPr lang="en-US" sz="1700" dirty="0" err="1"/>
              <a:t>correctamente</a:t>
            </a:r>
            <a:r>
              <a:rPr lang="en-US" sz="1700" dirty="0"/>
              <a:t> </a:t>
            </a:r>
            <a:r>
              <a:rPr lang="en-US" sz="1700" dirty="0" err="1"/>
              <a:t>después</a:t>
            </a:r>
            <a:r>
              <a:rPr lang="en-US" sz="1700" dirty="0"/>
              <a:t> de un </a:t>
            </a:r>
            <a:r>
              <a:rPr lang="en-US" sz="1700" dirty="0" err="1"/>
              <a:t>fallo</a:t>
            </a:r>
            <a:r>
              <a:rPr lang="en-US" sz="1700" dirty="0"/>
              <a:t>.</a:t>
            </a:r>
          </a:p>
          <a:p>
            <a:pPr marL="305435">
              <a:lnSpc>
                <a:spcPct val="110000"/>
              </a:lnSpc>
            </a:pPr>
            <a:r>
              <a:rPr lang="en-US" sz="1700" dirty="0"/>
              <a:t>- La </a:t>
            </a:r>
            <a:r>
              <a:rPr lang="en-US" sz="1700" dirty="0" err="1"/>
              <a:t>disponibilidad</a:t>
            </a:r>
            <a:r>
              <a:rPr lang="en-US" sz="1700" dirty="0"/>
              <a:t>, </a:t>
            </a:r>
            <a:r>
              <a:rPr lang="en-US" sz="1700" dirty="0" err="1"/>
              <a:t>en</a:t>
            </a:r>
            <a:r>
              <a:rPr lang="en-US" sz="1700" dirty="0"/>
              <a:t> </a:t>
            </a:r>
            <a:r>
              <a:rPr lang="en-US" sz="1700" dirty="0" err="1"/>
              <a:t>inglés</a:t>
            </a:r>
            <a:r>
              <a:rPr lang="en-US" sz="1700" dirty="0"/>
              <a:t> Availability A(t), es la </a:t>
            </a:r>
            <a:r>
              <a:rPr lang="en-US" sz="1700" dirty="0" err="1"/>
              <a:t>probabilidad</a:t>
            </a:r>
            <a:r>
              <a:rPr lang="en-US" sz="1700" dirty="0"/>
              <a:t> de que el </a:t>
            </a:r>
            <a:r>
              <a:rPr lang="en-US" sz="1700" dirty="0" err="1"/>
              <a:t>sistema</a:t>
            </a:r>
            <a:r>
              <a:rPr lang="en-US" sz="1700" dirty="0"/>
              <a:t> </a:t>
            </a:r>
            <a:r>
              <a:rPr lang="en-US" sz="1700" dirty="0" err="1"/>
              <a:t>esté</a:t>
            </a:r>
            <a:r>
              <a:rPr lang="en-US" sz="1700" dirty="0"/>
              <a:t> </a:t>
            </a:r>
            <a:r>
              <a:rPr lang="en-US" sz="1700" dirty="0" err="1"/>
              <a:t>funcionando</a:t>
            </a:r>
            <a:r>
              <a:rPr lang="en-US" sz="1700" dirty="0"/>
              <a:t> </a:t>
            </a:r>
            <a:r>
              <a:rPr lang="en-US" sz="1700" dirty="0" err="1"/>
              <a:t>en</a:t>
            </a:r>
            <a:r>
              <a:rPr lang="en-US" sz="1700" dirty="0"/>
              <a:t> el </a:t>
            </a:r>
            <a:r>
              <a:rPr lang="en-US" sz="1700" dirty="0" err="1"/>
              <a:t>tiempo</a:t>
            </a:r>
            <a:r>
              <a:rPr lang="en-US" sz="1700" dirty="0"/>
              <a:t> t.</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10647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36043A8-3FCF-4D63-BCD3-59D3C8A71E19}"/>
              </a:ext>
            </a:extLst>
          </p:cNvPr>
          <p:cNvSpPr>
            <a:spLocks noGrp="1"/>
          </p:cNvSpPr>
          <p:nvPr>
            <p:ph idx="1"/>
          </p:nvPr>
        </p:nvSpPr>
        <p:spPr>
          <a:xfrm>
            <a:off x="5297763" y="1082673"/>
            <a:ext cx="5751237" cy="4708528"/>
          </a:xfrm>
        </p:spPr>
        <p:txBody>
          <a:bodyPr anchor="ctr">
            <a:normAutofit/>
          </a:bodyPr>
          <a:lstStyle/>
          <a:p>
            <a:pPr marL="305435" indent="-305435">
              <a:lnSpc>
                <a:spcPct val="110000"/>
              </a:lnSpc>
            </a:pPr>
            <a:r>
              <a:rPr lang="es-ES" sz="1800" dirty="0"/>
              <a:t>- La seguridad informática: consiste en disponer de una comunicación confidencial y autentificada.</a:t>
            </a:r>
          </a:p>
          <a:p>
            <a:pPr marL="305435" indent="-305435">
              <a:lnSpc>
                <a:spcPct val="110000"/>
              </a:lnSpc>
            </a:pPr>
            <a:r>
              <a:rPr lang="es-ES" sz="1800" dirty="0"/>
              <a:t>- La creación de un sistema confiable debe ser considerada desde un comienzo, no como una consideración posterior.</a:t>
            </a:r>
          </a:p>
          <a:p>
            <a:pPr marL="305435" indent="-305435">
              <a:lnSpc>
                <a:spcPct val="110000"/>
              </a:lnSpc>
            </a:pPr>
            <a:r>
              <a:rPr lang="es-ES" sz="1800" dirty="0"/>
              <a:t>- Deben ser eficientes en cuanto a la energía, al tamaño de código, al peso y al costo.</a:t>
            </a:r>
          </a:p>
          <a:p>
            <a:pPr marL="305435" indent="-305435">
              <a:lnSpc>
                <a:spcPct val="110000"/>
              </a:lnSpc>
            </a:pPr>
            <a:r>
              <a:rPr lang="es-ES" sz="1800" dirty="0"/>
              <a:t>- Están dedicados a ciertas aplicaciones.</a:t>
            </a:r>
          </a:p>
          <a:p>
            <a:pPr marL="305435" indent="-305435">
              <a:lnSpc>
                <a:spcPct val="110000"/>
              </a:lnSpc>
            </a:pPr>
            <a:r>
              <a:rPr lang="es-ES" sz="1800" dirty="0"/>
              <a:t>- Interfaces de usuario dedicadas (sin ratón, </a:t>
            </a:r>
            <a:r>
              <a:rPr lang="es-ES" sz="1800" dirty="0" err="1"/>
              <a:t>keyboard</a:t>
            </a:r>
            <a:r>
              <a:rPr lang="es-ES" sz="1800" dirty="0"/>
              <a:t> y pantalla)</a:t>
            </a:r>
            <a:endParaRPr lang="en-US" sz="1800" dirty="0"/>
          </a:p>
          <a:p>
            <a:pPr>
              <a:lnSpc>
                <a:spcPct val="110000"/>
              </a:lnSpc>
            </a:pPr>
            <a:endParaRPr lang="es-MX" sz="1800" dirty="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1405087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F77BE02B-20A2-486E-A1C1-74EA7AE1E581}"/>
              </a:ext>
            </a:extLst>
          </p:cNvPr>
          <p:cNvSpPr>
            <a:spLocks noGrp="1"/>
          </p:cNvSpPr>
          <p:nvPr>
            <p:ph type="title"/>
          </p:nvPr>
        </p:nvSpPr>
        <p:spPr>
          <a:xfrm>
            <a:off x="1141413" y="1082673"/>
            <a:ext cx="2869416" cy="4708528"/>
          </a:xfrm>
        </p:spPr>
        <p:txBody>
          <a:bodyPr>
            <a:normAutofit/>
          </a:bodyPr>
          <a:lstStyle/>
          <a:p>
            <a:pPr algn="r"/>
            <a:r>
              <a:rPr lang="en-US" sz="4000"/>
              <a:t>¿ DONDE SE APLICAN?</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84C248-B4D9-4691-848A-01E4FCC5DDAA}"/>
              </a:ext>
            </a:extLst>
          </p:cNvPr>
          <p:cNvSpPr>
            <a:spLocks noGrp="1"/>
          </p:cNvSpPr>
          <p:nvPr>
            <p:ph idx="1"/>
          </p:nvPr>
        </p:nvSpPr>
        <p:spPr>
          <a:xfrm>
            <a:off x="5297763" y="1082673"/>
            <a:ext cx="5751237" cy="4708528"/>
          </a:xfrm>
        </p:spPr>
        <p:txBody>
          <a:bodyPr anchor="ctr">
            <a:normAutofit/>
          </a:bodyPr>
          <a:lstStyle/>
          <a:p>
            <a:r>
              <a:rPr lang="es-MX" sz="1800"/>
              <a:t>Se encuentran frecuentemente conectados a ambientes físicos a través de sensores y actuadores.</a:t>
            </a:r>
          </a:p>
          <a:p>
            <a:r>
              <a:rPr lang="es-MX" sz="1800"/>
              <a:t> Son sistemas híbridos (es decir, poseen partes analógicas + digitales), típicamente son sistemas reactivos, los cuales son “aquellos que están en interacción continua con su entorno y su ejecución es a un ritmo determinado por ese entorno” (Bergé, 1995).</a:t>
            </a:r>
          </a:p>
          <a:p>
            <a:r>
              <a:rPr lang="es-MX" sz="1800"/>
              <a:t>Casi todos los dispositivos mecánicos de hoy en día tendrán un sistema integrado en su interior, incluyendo un reloj, un coche, un microondas, una alarma de humo o una lavadora.
</a:t>
            </a:r>
            <a:endParaRPr lang="en-US" sz="180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402081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F7146-822D-49A3-BFF0-2DBF51CEF323}"/>
              </a:ext>
            </a:extLst>
          </p:cNvPr>
          <p:cNvSpPr>
            <a:spLocks noGrp="1"/>
          </p:cNvSpPr>
          <p:nvPr>
            <p:ph type="title"/>
          </p:nvPr>
        </p:nvSpPr>
        <p:spPr/>
        <p:txBody>
          <a:bodyPr/>
          <a:lstStyle/>
          <a:p>
            <a:r>
              <a:rPr lang="en-US" dirty="0">
                <a:ea typeface="+mj-lt"/>
                <a:cs typeface="+mj-lt"/>
              </a:rPr>
              <a:t>¿En </a:t>
            </a:r>
            <a:r>
              <a:rPr lang="en-US" dirty="0" err="1">
                <a:ea typeface="+mj-lt"/>
                <a:cs typeface="+mj-lt"/>
              </a:rPr>
              <a:t>dónde</a:t>
            </a:r>
            <a:r>
              <a:rPr lang="en-US" dirty="0">
                <a:ea typeface="+mj-lt"/>
                <a:cs typeface="+mj-lt"/>
              </a:rPr>
              <a:t> se </a:t>
            </a:r>
            <a:r>
              <a:rPr lang="en-US" dirty="0" err="1">
                <a:ea typeface="+mj-lt"/>
                <a:cs typeface="+mj-lt"/>
              </a:rPr>
              <a:t>encuentran</a:t>
            </a:r>
            <a:r>
              <a:rPr lang="en-US" dirty="0">
                <a:ea typeface="+mj-lt"/>
                <a:cs typeface="+mj-lt"/>
              </a:rPr>
              <a:t> los Sistemas </a:t>
            </a:r>
            <a:r>
              <a:rPr lang="en-US" dirty="0" err="1">
                <a:ea typeface="+mj-lt"/>
                <a:cs typeface="+mj-lt"/>
              </a:rPr>
              <a:t>Embebidos</a:t>
            </a:r>
            <a:r>
              <a:rPr lang="en-US" dirty="0">
                <a:ea typeface="+mj-lt"/>
                <a:cs typeface="+mj-lt"/>
              </a:rPr>
              <a:t>?</a:t>
            </a:r>
            <a:endParaRPr lang="en-US" dirty="0"/>
          </a:p>
        </p:txBody>
      </p:sp>
      <p:pic>
        <p:nvPicPr>
          <p:cNvPr id="5" name="Marcador de contenido 4">
            <a:extLst>
              <a:ext uri="{FF2B5EF4-FFF2-40B4-BE49-F238E27FC236}">
                <a16:creationId xmlns:a16="http://schemas.microsoft.com/office/drawing/2014/main" id="{3F5B7173-8FB1-4337-B5CD-CFF997F92D4C}"/>
              </a:ext>
            </a:extLst>
          </p:cNvPr>
          <p:cNvPicPr>
            <a:picLocks noGrp="1" noChangeAspect="1"/>
          </p:cNvPicPr>
          <p:nvPr>
            <p:ph idx="1"/>
          </p:nvPr>
        </p:nvPicPr>
        <p:blipFill>
          <a:blip r:embed="rId2"/>
          <a:stretch>
            <a:fillRect/>
          </a:stretch>
        </p:blipFill>
        <p:spPr>
          <a:xfrm>
            <a:off x="1141413" y="4177442"/>
            <a:ext cx="3096083" cy="2062040"/>
          </a:xfrm>
          <a:prstGeom prst="rect">
            <a:avLst/>
          </a:prstGeom>
        </p:spPr>
      </p:pic>
      <p:pic>
        <p:nvPicPr>
          <p:cNvPr id="4" name="Imagen 3">
            <a:extLst>
              <a:ext uri="{FF2B5EF4-FFF2-40B4-BE49-F238E27FC236}">
                <a16:creationId xmlns:a16="http://schemas.microsoft.com/office/drawing/2014/main" id="{A2AF7656-990B-4EE7-B59A-2AE703FB3E24}"/>
              </a:ext>
            </a:extLst>
          </p:cNvPr>
          <p:cNvPicPr>
            <a:picLocks noChangeAspect="1"/>
          </p:cNvPicPr>
          <p:nvPr/>
        </p:nvPicPr>
        <p:blipFill>
          <a:blip r:embed="rId3"/>
          <a:stretch>
            <a:fillRect/>
          </a:stretch>
        </p:blipFill>
        <p:spPr>
          <a:xfrm>
            <a:off x="694705" y="2133959"/>
            <a:ext cx="3746123" cy="1873062"/>
          </a:xfrm>
          <a:prstGeom prst="rect">
            <a:avLst/>
          </a:prstGeom>
        </p:spPr>
      </p:pic>
      <p:pic>
        <p:nvPicPr>
          <p:cNvPr id="6" name="Imagen 5">
            <a:extLst>
              <a:ext uri="{FF2B5EF4-FFF2-40B4-BE49-F238E27FC236}">
                <a16:creationId xmlns:a16="http://schemas.microsoft.com/office/drawing/2014/main" id="{35ED00FE-CA3B-4EB4-A181-42195160E72C}"/>
              </a:ext>
            </a:extLst>
          </p:cNvPr>
          <p:cNvPicPr>
            <a:picLocks noChangeAspect="1"/>
          </p:cNvPicPr>
          <p:nvPr/>
        </p:nvPicPr>
        <p:blipFill rotWithShape="1">
          <a:blip r:embed="rId4"/>
          <a:srcRect l="14858" t="7058" r="14978" b="6729"/>
          <a:stretch/>
        </p:blipFill>
        <p:spPr>
          <a:xfrm>
            <a:off x="9147333" y="2133959"/>
            <a:ext cx="1995487" cy="3445668"/>
          </a:xfrm>
          <a:prstGeom prst="rect">
            <a:avLst/>
          </a:prstGeom>
        </p:spPr>
      </p:pic>
      <p:pic>
        <p:nvPicPr>
          <p:cNvPr id="7" name="Imagen 6">
            <a:extLst>
              <a:ext uri="{FF2B5EF4-FFF2-40B4-BE49-F238E27FC236}">
                <a16:creationId xmlns:a16="http://schemas.microsoft.com/office/drawing/2014/main" id="{7778B073-0BD7-4A87-B5D3-4B62F309C3E8}"/>
              </a:ext>
            </a:extLst>
          </p:cNvPr>
          <p:cNvPicPr>
            <a:picLocks noChangeAspect="1"/>
          </p:cNvPicPr>
          <p:nvPr/>
        </p:nvPicPr>
        <p:blipFill rotWithShape="1">
          <a:blip r:embed="rId5"/>
          <a:srcRect l="7902" r="9053"/>
          <a:stretch/>
        </p:blipFill>
        <p:spPr>
          <a:xfrm>
            <a:off x="4899505" y="1688613"/>
            <a:ext cx="3420661" cy="2318407"/>
          </a:xfrm>
          <a:prstGeom prst="rect">
            <a:avLst/>
          </a:prstGeom>
        </p:spPr>
      </p:pic>
      <p:pic>
        <p:nvPicPr>
          <p:cNvPr id="8" name="Imagen 7">
            <a:extLst>
              <a:ext uri="{FF2B5EF4-FFF2-40B4-BE49-F238E27FC236}">
                <a16:creationId xmlns:a16="http://schemas.microsoft.com/office/drawing/2014/main" id="{970631A2-9FC8-4F1A-93E1-3652F69D128F}"/>
              </a:ext>
            </a:extLst>
          </p:cNvPr>
          <p:cNvPicPr>
            <a:picLocks noChangeAspect="1"/>
          </p:cNvPicPr>
          <p:nvPr/>
        </p:nvPicPr>
        <p:blipFill>
          <a:blip r:embed="rId6"/>
          <a:stretch>
            <a:fillRect/>
          </a:stretch>
        </p:blipFill>
        <p:spPr>
          <a:xfrm>
            <a:off x="4899506" y="4177442"/>
            <a:ext cx="3665849" cy="2062040"/>
          </a:xfrm>
          <a:prstGeom prst="rect">
            <a:avLst/>
          </a:prstGeom>
        </p:spPr>
      </p:pic>
    </p:spTree>
    <p:extLst>
      <p:ext uri="{BB962C8B-B14F-4D97-AF65-F5344CB8AC3E}">
        <p14:creationId xmlns:p14="http://schemas.microsoft.com/office/powerpoint/2010/main" val="400757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1378126420"/>
              </p:ext>
            </p:extLst>
          </p:nvPr>
        </p:nvGraphicFramePr>
        <p:xfrm>
          <a:off x="773723" y="367974"/>
          <a:ext cx="10761785" cy="584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13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7"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7BA9D-8640-46A6-9A9B-CE6FF76CFFB7}"/>
              </a:ext>
            </a:extLst>
          </p:cNvPr>
          <p:cNvSpPr>
            <a:spLocks noGrp="1"/>
          </p:cNvSpPr>
          <p:nvPr>
            <p:ph type="title"/>
          </p:nvPr>
        </p:nvSpPr>
        <p:spPr>
          <a:xfrm>
            <a:off x="1141413" y="618518"/>
            <a:ext cx="9905998" cy="1478570"/>
          </a:xfrm>
        </p:spPr>
        <p:txBody>
          <a:bodyPr>
            <a:normAutofit/>
          </a:bodyPr>
          <a:lstStyle/>
          <a:p>
            <a:r>
              <a:rPr lang="en-US"/>
              <a:t>Sistemas </a:t>
            </a:r>
            <a:r>
              <a:rPr lang="es-MX"/>
              <a:t>embebidos</a:t>
            </a:r>
            <a:r>
              <a:rPr lang="en-US"/>
              <a:t> en el mercado</a:t>
            </a:r>
            <a:endParaRPr lang="en-US" dirty="0"/>
          </a:p>
        </p:txBody>
      </p:sp>
      <p:graphicFrame>
        <p:nvGraphicFramePr>
          <p:cNvPr id="98" name="Content Placeholder 2">
            <a:extLst>
              <a:ext uri="{FF2B5EF4-FFF2-40B4-BE49-F238E27FC236}">
                <a16:creationId xmlns:a16="http://schemas.microsoft.com/office/drawing/2014/main" id="{86A61315-9C48-46D8-BB69-F1C64A9F1A69}"/>
              </a:ext>
            </a:extLst>
          </p:cNvPr>
          <p:cNvGraphicFramePr>
            <a:graphicFrameLocks noGrp="1"/>
          </p:cNvGraphicFramePr>
          <p:nvPr>
            <p:ph idx="1"/>
            <p:extLst>
              <p:ext uri="{D42A27DB-BD31-4B8C-83A1-F6EECF244321}">
                <p14:modId xmlns:p14="http://schemas.microsoft.com/office/powerpoint/2010/main" val="2959628263"/>
              </p:ext>
            </p:extLst>
          </p:nvPr>
        </p:nvGraphicFramePr>
        <p:xfrm>
          <a:off x="1141412" y="1219200"/>
          <a:ext cx="10414483"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452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14B2F-5FC1-4BED-B9F5-2CCF2941DDB6}"/>
              </a:ext>
            </a:extLst>
          </p:cNvPr>
          <p:cNvSpPr>
            <a:spLocks noGrp="1"/>
          </p:cNvSpPr>
          <p:nvPr>
            <p:ph type="title"/>
          </p:nvPr>
        </p:nvSpPr>
        <p:spPr>
          <a:xfrm>
            <a:off x="1141412" y="618518"/>
            <a:ext cx="5894387" cy="1478570"/>
          </a:xfrm>
        </p:spPr>
        <p:txBody>
          <a:bodyPr anchor="ctr">
            <a:normAutofit/>
          </a:bodyPr>
          <a:lstStyle/>
          <a:p>
            <a:r>
              <a:rPr lang="en-US">
                <a:ea typeface="+mj-lt"/>
                <a:cs typeface="+mj-lt"/>
              </a:rPr>
              <a:t>Interfaces</a:t>
            </a:r>
            <a:endParaRPr lang="en-US" dirty="0"/>
          </a:p>
        </p:txBody>
      </p:sp>
      <p:sp>
        <p:nvSpPr>
          <p:cNvPr id="3" name="Content Placeholder 2">
            <a:extLst>
              <a:ext uri="{FF2B5EF4-FFF2-40B4-BE49-F238E27FC236}">
                <a16:creationId xmlns:a16="http://schemas.microsoft.com/office/drawing/2014/main" id="{DA217256-054E-4D3D-A141-8171410F814C}"/>
              </a:ext>
            </a:extLst>
          </p:cNvPr>
          <p:cNvSpPr>
            <a:spLocks noGrp="1"/>
          </p:cNvSpPr>
          <p:nvPr>
            <p:ph idx="1"/>
          </p:nvPr>
        </p:nvSpPr>
        <p:spPr>
          <a:xfrm>
            <a:off x="1141412" y="2249487"/>
            <a:ext cx="5894388" cy="3541714"/>
          </a:xfrm>
        </p:spPr>
        <p:txBody>
          <a:bodyPr>
            <a:normAutofit/>
          </a:bodyPr>
          <a:lstStyle/>
          <a:p>
            <a:pPr>
              <a:lnSpc>
                <a:spcPct val="110000"/>
              </a:lnSpc>
            </a:pPr>
            <a:r>
              <a:rPr lang="es-MX" sz="2200"/>
              <a:t>Las interfaces de operador (Hombre-Máquina-HMI) – monitores, interruptores, botones, indicadores, emisores individuales o grupales de los diferentes tipos de señales, motores eléctricos, solenoides y otros. </a:t>
            </a:r>
          </a:p>
          <a:p>
            <a:pPr>
              <a:lnSpc>
                <a:spcPct val="110000"/>
              </a:lnSpc>
            </a:pPr>
            <a:r>
              <a:rPr lang="es-MX" sz="2200"/>
              <a:t>Las características del software son las siguientes: robustez, facilidad de uso, presentación clara de la información, diseño atractivo, flexibilidad de proyecto. -</a:t>
            </a:r>
            <a:endParaRPr lang="en-US" sz="2200"/>
          </a:p>
        </p:txBody>
      </p:sp>
      <p:pic>
        <p:nvPicPr>
          <p:cNvPr id="9" name="Imagen 8" descr="Imagen que contiene reloj&#10;&#10;Descripción generada automáticamente">
            <a:extLst>
              <a:ext uri="{FF2B5EF4-FFF2-40B4-BE49-F238E27FC236}">
                <a16:creationId xmlns:a16="http://schemas.microsoft.com/office/drawing/2014/main" id="{CB0912D2-E84F-4869-B17D-E62CA38156E9}"/>
              </a:ext>
            </a:extLst>
          </p:cNvPr>
          <p:cNvPicPr>
            <a:picLocks noChangeAspect="1"/>
          </p:cNvPicPr>
          <p:nvPr/>
        </p:nvPicPr>
        <p:blipFill rotWithShape="1">
          <a:blip r:embed="rId3"/>
          <a:srcRect l="12990" r="28408" b="2"/>
          <a:stretch/>
        </p:blipFill>
        <p:spPr>
          <a:xfrm>
            <a:off x="7619998" y="780235"/>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Imagen 6" descr="Imagen que contiene azul, luz, reloj&#10;&#10;Descripción generada automáticamente">
            <a:extLst>
              <a:ext uri="{FF2B5EF4-FFF2-40B4-BE49-F238E27FC236}">
                <a16:creationId xmlns:a16="http://schemas.microsoft.com/office/drawing/2014/main" id="{BE798911-3496-4FB7-8F35-5543E0271704}"/>
              </a:ext>
            </a:extLst>
          </p:cNvPr>
          <p:cNvPicPr>
            <a:picLocks noChangeAspect="1"/>
          </p:cNvPicPr>
          <p:nvPr/>
        </p:nvPicPr>
        <p:blipFill rotWithShape="1">
          <a:blip r:embed="rId4"/>
          <a:srcRect l="1563" r="2807" b="6"/>
          <a:stretch/>
        </p:blipFill>
        <p:spPr>
          <a:xfrm>
            <a:off x="7619998" y="3282697"/>
            <a:ext cx="1632165" cy="2337870"/>
          </a:xfrm>
          <a:prstGeom prst="rect">
            <a:avLst/>
          </a:prstGeom>
          <a:ln w="19050" cap="sq">
            <a:solidFill>
              <a:schemeClr val="tx2">
                <a:lumMod val="60000"/>
                <a:lumOff val="40000"/>
                <a:alpha val="60000"/>
              </a:schemeClr>
            </a:solidFill>
            <a:miter lim="800000"/>
          </a:ln>
          <a:effectLst>
            <a:outerShdw blurRad="88900" dist="38100" dir="5400000" algn="tl" rotWithShape="0">
              <a:prstClr val="black">
                <a:alpha val="40000"/>
              </a:prstClr>
            </a:outerShdw>
          </a:effectLst>
        </p:spPr>
      </p:pic>
      <p:pic>
        <p:nvPicPr>
          <p:cNvPr id="11" name="Imagen 10" descr="Imagen que contiene motor&#10;&#10;Descripción generada automáticamente">
            <a:extLst>
              <a:ext uri="{FF2B5EF4-FFF2-40B4-BE49-F238E27FC236}">
                <a16:creationId xmlns:a16="http://schemas.microsoft.com/office/drawing/2014/main" id="{23DB8675-A41C-4510-9562-AFA93D2687A0}"/>
              </a:ext>
            </a:extLst>
          </p:cNvPr>
          <p:cNvPicPr>
            <a:picLocks noChangeAspect="1"/>
          </p:cNvPicPr>
          <p:nvPr/>
        </p:nvPicPr>
        <p:blipFill rotWithShape="1">
          <a:blip r:embed="rId5"/>
          <a:srcRect l="17053" r="30654" b="1"/>
          <a:stretch/>
        </p:blipFill>
        <p:spPr>
          <a:xfrm>
            <a:off x="9413030" y="3282697"/>
            <a:ext cx="1632167"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9445711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64D6DDB-133E-44E2-B636-39185D690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1C31AD-A7B7-4945-9E95-3D677967432A}">
  <ds:schemaRefs>
    <ds:schemaRef ds:uri="http://schemas.microsoft.com/sharepoint/v3/contenttype/forms"/>
  </ds:schemaRefs>
</ds:datastoreItem>
</file>

<file path=customXml/itemProps3.xml><?xml version="1.0" encoding="utf-8"?>
<ds:datastoreItem xmlns:ds="http://schemas.openxmlformats.org/officeDocument/2006/customXml" ds:itemID="{D9AA5B70-631E-4F47-874A-FBE55E5170D4}">
  <ds:schemaRefs>
    <ds:schemaRef ds:uri="http://schemas.microsoft.com/office/infopath/2007/PartnerControls"/>
    <ds:schemaRef ds:uri="http://www.w3.org/XML/1998/namespace"/>
    <ds:schemaRef ds:uri="16c05727-aa75-4e4a-9b5f-8a80a1165891"/>
    <ds:schemaRef ds:uri="http://schemas.openxmlformats.org/package/2006/metadata/core-properties"/>
    <ds:schemaRef ds:uri="http://schemas.microsoft.com/office/2006/metadata/properties"/>
    <ds:schemaRef ds:uri="http://schemas.microsoft.com/office/2006/documentManagement/types"/>
    <ds:schemaRef ds:uri="71af3243-3dd4-4a8d-8c0d-dd76da1f02a5"/>
    <ds:schemaRef ds:uri="http://purl.org/dc/dcmitype/"/>
    <ds:schemaRef ds:uri="http://purl.org/dc/elements/1.1/"/>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103</TotalTime>
  <Words>1230</Words>
  <Application>Microsoft Office PowerPoint</Application>
  <PresentationFormat>Panorámica</PresentationFormat>
  <Paragraphs>76</Paragraphs>
  <Slides>16</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Times New Roman</vt:lpstr>
      <vt:lpstr>Tw Cen MT</vt:lpstr>
      <vt:lpstr>Circuito</vt:lpstr>
      <vt:lpstr>sistemas embebidos</vt:lpstr>
      <vt:lpstr>Introducción</vt:lpstr>
      <vt:lpstr>Presentación de PowerPoint</vt:lpstr>
      <vt:lpstr>Presentación de PowerPoint</vt:lpstr>
      <vt:lpstr>¿ DONDE SE APLICAN?</vt:lpstr>
      <vt:lpstr>¿En dónde se encuentran los Sistemas Embebidos?</vt:lpstr>
      <vt:lpstr>Presentación de PowerPoint</vt:lpstr>
      <vt:lpstr>Sistemas embebidos en el mercado</vt:lpstr>
      <vt:lpstr>Interfaces</vt:lpstr>
      <vt:lpstr>Beneficios</vt:lpstr>
      <vt:lpstr>DIficultades</vt:lpstr>
      <vt:lpstr>Características del Diseñador de Sistemas Embebidos</vt:lpstr>
      <vt:lpstr>Metodologías de Diseño</vt:lpstr>
      <vt:lpstr>Objetivos del Diseño</vt:lpstr>
      <vt:lpstr>Presentación de PowerPoint</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embebidos</dc:title>
  <dc:creator>FOMPEROZA SALGADO ISAI</dc:creator>
  <cp:lastModifiedBy>FOMPEROZA SALGADO ISAI</cp:lastModifiedBy>
  <cp:revision>24</cp:revision>
  <dcterms:created xsi:type="dcterms:W3CDTF">2020-09-21T02:00:23Z</dcterms:created>
  <dcterms:modified xsi:type="dcterms:W3CDTF">2020-10-01T17:31:49Z</dcterms:modified>
</cp:coreProperties>
</file>